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3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890438749901775"/>
          <c:y val="3.0064556245029763E-2"/>
          <c:w val="0.73583711160905074"/>
          <c:h val="0.847073035836978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973304710071999E-3"/>
                  <c:y val="8.756018416078487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262792,7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260648,0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156826632366249E-16"/>
                  <c:y val="8.756018416078495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289414,7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216548.7</c:v>
                </c:pt>
                <c:pt idx="1">
                  <c:v>258695</c:v>
                </c:pt>
                <c:pt idx="2">
                  <c:v>249626.7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258695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288841183453393E-3"/>
                  <c:y val="0.1231315089761038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249626,7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276168,1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217976.9</c:v>
                </c:pt>
                <c:pt idx="1">
                  <c:v>262792.7</c:v>
                </c:pt>
                <c:pt idx="2">
                  <c:v>260648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0102408"/>
        <c:axId val="418782544"/>
        <c:axId val="0"/>
      </c:bar3DChart>
      <c:catAx>
        <c:axId val="420102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8782544"/>
        <c:crosses val="autoZero"/>
        <c:auto val="1"/>
        <c:lblAlgn val="ctr"/>
        <c:lblOffset val="100"/>
        <c:noMultiLvlLbl val="0"/>
      </c:catAx>
      <c:valAx>
        <c:axId val="418782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0102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16005488231467"/>
          <c:y val="4.2429308343407392E-2"/>
          <c:w val="0.7382969671184586"/>
          <c:h val="0.851675358042544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4313550784892105E-3"/>
                  <c:y val="9.9709637344461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266964,6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269224,8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8539876967402955E-3"/>
                  <c:y val="2.65390840254565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283867,8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220510.1</c:v>
                </c:pt>
                <c:pt idx="1">
                  <c:v>266964.59999999998</c:v>
                </c:pt>
                <c:pt idx="2">
                  <c:v>269224.8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1496318979530315E-2"/>
                  <c:y val="9.55407024916438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248447,0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851931552745782E-17"/>
                  <c:y val="0.1030358785648574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264497,3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284980338410946E-2"/>
                  <c:y val="9.199632014719415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259241,3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215985.9</c:v>
                </c:pt>
                <c:pt idx="1">
                  <c:v>248447</c:v>
                </c:pt>
                <c:pt idx="2">
                  <c:v>264497.3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21362360"/>
        <c:axId val="421359224"/>
        <c:axId val="0"/>
      </c:bar3DChart>
      <c:catAx>
        <c:axId val="421362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1359224"/>
        <c:crosses val="autoZero"/>
        <c:auto val="1"/>
        <c:lblAlgn val="ctr"/>
        <c:lblOffset val="100"/>
        <c:noMultiLvlLbl val="0"/>
      </c:catAx>
      <c:valAx>
        <c:axId val="421359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1362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8A326-F0E7-4F77-BD87-7CD3F71A07DA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79578-932B-4FF6-A09A-D262140FD3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4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9578-932B-4FF6-A09A-D262140FD34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858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684" y="836712"/>
            <a:ext cx="7774632" cy="1296144"/>
          </a:xfrm>
        </p:spPr>
        <p:txBody>
          <a:bodyPr>
            <a:no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Отчет об исполнении бюджета городского поселения город Усмань  Усманского муниципального района Липецкой области Российской Федерации за 2022 год 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r>
              <a:rPr lang="ru-RU" sz="2400" b="1" u="sng" dirty="0" smtClean="0">
                <a:solidFill>
                  <a:schemeClr val="bg1"/>
                </a:solidFill>
              </a:rPr>
              <a:t>для граждан</a:t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endParaRPr lang="ru-RU" sz="2400" b="1" u="sng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1371600" y="5949280"/>
            <a:ext cx="6400800" cy="86409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город Усмань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20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 год</a:t>
            </a:r>
          </a:p>
          <a:p>
            <a:endParaRPr lang="ru-RU" sz="3200" b="1" dirty="0" smtClean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User\Desktop\698582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26" y="1916832"/>
            <a:ext cx="76328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6">
        <p14:ripple/>
      </p:transition>
    </mc:Choice>
    <mc:Fallback xmlns="">
      <p:transition spd="slow" advTm="192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Бюджет городского поселения город Усмань </a:t>
            </a:r>
            <a:r>
              <a:rPr lang="ru-RU" sz="3600" dirty="0" smtClean="0"/>
              <a:t>2022год </a:t>
            </a:r>
            <a:r>
              <a:rPr lang="ru-RU" sz="3600" dirty="0" smtClean="0"/>
              <a:t>(тыс. руб.)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228807"/>
              </p:ext>
            </p:extLst>
          </p:nvPr>
        </p:nvGraphicFramePr>
        <p:xfrm>
          <a:off x="899592" y="2564904"/>
          <a:ext cx="7632848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212"/>
                <a:gridCol w="1908212"/>
                <a:gridCol w="1908212"/>
                <a:gridCol w="1908212"/>
              </a:tblGrid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Плановые 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Фактическое исполнение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276168,1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289414,7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/>
                </a:tc>
              </a:tr>
              <a:tr h="55471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283867,8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259241,3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91,3</a:t>
                      </a:r>
                      <a:endParaRPr lang="ru-RU" dirty="0"/>
                    </a:p>
                  </a:txBody>
                  <a:tcPr/>
                </a:tc>
              </a:tr>
              <a:tr h="95745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Дефицит (-)</a:t>
                      </a:r>
                    </a:p>
                    <a:p>
                      <a:pPr algn="ctr"/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ru-RU" dirty="0" smtClean="0"/>
                        <a:t>7699,7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+30173,4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74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Доходы бюджета городского поселения город Усмань 2022 год (тыс. руб.)   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7282766"/>
              </p:ext>
            </p:extLst>
          </p:nvPr>
        </p:nvGraphicFramePr>
        <p:xfrm>
          <a:off x="871538" y="1484784"/>
          <a:ext cx="7660902" cy="464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00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147248" cy="107444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Исполнение доходов бюджета </a:t>
            </a:r>
            <a:br>
              <a:rPr lang="ru-RU" sz="3200" dirty="0" smtClean="0"/>
            </a:br>
            <a:r>
              <a:rPr lang="ru-RU" sz="3200" dirty="0" smtClean="0"/>
              <a:t>за 2022 год (тыс. руб.)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302721"/>
              </p:ext>
            </p:extLst>
          </p:nvPr>
        </p:nvGraphicFramePr>
        <p:xfrm>
          <a:off x="755576" y="1484783"/>
          <a:ext cx="7848872" cy="53285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03949"/>
                <a:gridCol w="1601975"/>
                <a:gridCol w="1449406"/>
                <a:gridCol w="1593542"/>
              </a:tblGrid>
              <a:tr h="123654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</a:t>
                      </a:r>
                      <a:r>
                        <a:rPr lang="ru-RU" smtClean="0"/>
                        <a:t>, </a:t>
                      </a:r>
                    </a:p>
                    <a:p>
                      <a:pPr algn="ctr"/>
                      <a:r>
                        <a:rPr lang="ru-RU" smtClean="0"/>
                        <a:t>тыс</a:t>
                      </a:r>
                      <a:r>
                        <a:rPr lang="ru-RU" dirty="0" smtClean="0"/>
                        <a:t>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63607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Налоговые и неналоговые доходы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91938,6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106698,2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116,1</a:t>
                      </a:r>
                      <a:endParaRPr lang="ru-RU" sz="1200" b="1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Налоговые доходы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89816,7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102100,1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113,7</a:t>
                      </a:r>
                      <a:endParaRPr lang="ru-RU" sz="1200" b="1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24310,0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22720,9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93,5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уплаты акцизов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14278,6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14932,0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104,6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совокупный доход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33688,1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45692,8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135,6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Налоги на имущество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17540,0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18754,4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106,9</a:t>
                      </a:r>
                      <a:endParaRPr lang="ru-RU" sz="1200" i="0" dirty="0"/>
                    </a:p>
                  </a:txBody>
                  <a:tcPr/>
                </a:tc>
              </a:tr>
              <a:tr h="385758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Неналоговые доходы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2121,9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3611,7</a:t>
                      </a:r>
                      <a:endParaRPr lang="ru-RU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dirty="0" smtClean="0"/>
                        <a:t>170,2</a:t>
                      </a:r>
                      <a:endParaRPr lang="ru-RU" sz="1200" b="1" i="0" dirty="0"/>
                    </a:p>
                  </a:txBody>
                  <a:tcPr/>
                </a:tc>
              </a:tr>
              <a:tr h="66583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 от использования имущества,</a:t>
                      </a:r>
                      <a:r>
                        <a:rPr lang="ru-RU" sz="1200" baseline="0" dirty="0" smtClean="0"/>
                        <a:t> находящегося в государственной и муниципальной собственности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1601,9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2452,8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153,1</a:t>
                      </a:r>
                      <a:endParaRPr lang="ru-RU" sz="1200" i="0" dirty="0"/>
                    </a:p>
                  </a:txBody>
                  <a:tcPr/>
                </a:tc>
              </a:tr>
              <a:tr h="47559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Доходы</a:t>
                      </a:r>
                      <a:r>
                        <a:rPr lang="ru-RU" sz="1200" baseline="0" dirty="0" smtClean="0"/>
                        <a:t> от продажи материальных и нематериальных активов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520,0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1158,9</a:t>
                      </a:r>
                      <a:endParaRPr lang="ru-RU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/>
                        <a:t>222,9</a:t>
                      </a:r>
                      <a:endParaRPr lang="ru-RU" sz="1200" i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87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Autofit/>
          </a:bodyPr>
          <a:lstStyle/>
          <a:p>
            <a:r>
              <a:rPr lang="ru-RU" sz="3200" dirty="0"/>
              <a:t>Исполнение доходов бюджета </a:t>
            </a:r>
            <a:br>
              <a:rPr lang="ru-RU" sz="3200" dirty="0"/>
            </a:br>
            <a:r>
              <a:rPr lang="ru-RU" sz="3200" dirty="0"/>
              <a:t>за </a:t>
            </a:r>
            <a:r>
              <a:rPr lang="ru-RU" sz="3200" dirty="0" smtClean="0"/>
              <a:t>2022 год (тыс</a:t>
            </a:r>
            <a:r>
              <a:rPr lang="ru-RU" sz="3200" dirty="0"/>
              <a:t>. руб</a:t>
            </a:r>
            <a:r>
              <a:rPr lang="ru-RU" sz="3200" dirty="0" smtClean="0"/>
              <a:t>.)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2129960"/>
              </p:ext>
            </p:extLst>
          </p:nvPr>
        </p:nvGraphicFramePr>
        <p:xfrm>
          <a:off x="683568" y="1412775"/>
          <a:ext cx="7992888" cy="361638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4336"/>
                <a:gridCol w="1800200"/>
                <a:gridCol w="1584176"/>
                <a:gridCol w="1584176"/>
              </a:tblGrid>
              <a:tr h="1250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r>
                        <a:rPr lang="ru-RU" baseline="0" dirty="0" smtClean="0"/>
                        <a:t> показателей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план, </a:t>
                      </a:r>
                    </a:p>
                    <a:p>
                      <a:pPr algn="ctr"/>
                      <a:r>
                        <a:rPr lang="ru-RU" dirty="0" smtClean="0"/>
                        <a:t>тыс. руб.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 тыс. руб.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64016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Штрафы, санкции,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возмещение ущерба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492,7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16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493,7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-</a:t>
                      </a:r>
                      <a:endParaRPr lang="ru-RU" sz="1400" dirty="0"/>
                    </a:p>
                  </a:txBody>
                  <a:tcPr/>
                </a:tc>
              </a:tr>
              <a:tr h="640169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Безвозмездные поступления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184229,5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182716,5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99,2</a:t>
                      </a:r>
                      <a:endParaRPr lang="ru-RU" sz="1400" b="1" dirty="0"/>
                    </a:p>
                  </a:txBody>
                  <a:tcPr/>
                </a:tc>
              </a:tr>
              <a:tr h="445521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Итого 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276168,1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289414,7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104,8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783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80920" cy="244827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Межбюджетные трансферты-основной вид безвозмездных перечислений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u="sng" dirty="0" smtClean="0">
                <a:solidFill>
                  <a:schemeClr val="tx1"/>
                </a:solidFill>
              </a:rPr>
              <a:t>Межбюджетные трансферты-</a:t>
            </a:r>
            <a:r>
              <a:rPr lang="ru-RU" sz="2800" dirty="0" smtClean="0">
                <a:solidFill>
                  <a:schemeClr val="tx1"/>
                </a:solidFill>
              </a:rPr>
              <a:t>это денежные средства, перечисляемые из одного бюджета бюджетной системы Российской Федерации другому</a:t>
            </a:r>
            <a:endParaRPr lang="ru-RU" sz="2800" dirty="0">
              <a:solidFill>
                <a:schemeClr val="tx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219663"/>
              </p:ext>
            </p:extLst>
          </p:nvPr>
        </p:nvGraphicFramePr>
        <p:xfrm>
          <a:off x="827584" y="2924944"/>
          <a:ext cx="7408862" cy="33832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04431"/>
                <a:gridCol w="370443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Виды межбюджетных трансфертов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Определение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 (от лат. «</a:t>
                      </a:r>
                      <a:r>
                        <a:rPr lang="en-US" dirty="0" err="1" smtClean="0"/>
                        <a:t>Dotatio</a:t>
                      </a:r>
                      <a:r>
                        <a:rPr lang="ru-RU" dirty="0" smtClean="0"/>
                        <a:t>»-дар, пожертвование)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без определения конкретной цели их использования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 (от лат. «</a:t>
                      </a:r>
                      <a:r>
                        <a:rPr lang="en-US" dirty="0" err="1" smtClean="0"/>
                        <a:t>Subvenire</a:t>
                      </a:r>
                      <a:r>
                        <a:rPr lang="ru-RU" dirty="0" smtClean="0"/>
                        <a:t>»-приходить на помощь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Субсидии (от лат. «</a:t>
                      </a:r>
                      <a:r>
                        <a:rPr lang="en-US" dirty="0" err="1" smtClean="0"/>
                        <a:t>Subsidium</a:t>
                      </a:r>
                      <a:r>
                        <a:rPr lang="ru-RU" dirty="0" smtClean="0"/>
                        <a:t>»-поддержка)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Предоставляются на условиях</a:t>
                      </a:r>
                      <a:r>
                        <a:rPr lang="ru-RU" baseline="0" dirty="0" smtClean="0"/>
                        <a:t> долевого </a:t>
                      </a:r>
                      <a:r>
                        <a:rPr lang="ru-RU" baseline="0" dirty="0" err="1" smtClean="0"/>
                        <a:t>софинансирования</a:t>
                      </a:r>
                      <a:r>
                        <a:rPr lang="ru-RU" baseline="0" dirty="0" smtClean="0"/>
                        <a:t> расходов других бюджетов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48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Безвозмездные поступления в бюджет городского поселения город Усмань </a:t>
            </a:r>
            <a:br>
              <a:rPr lang="ru-RU" sz="3600" dirty="0" smtClean="0"/>
            </a:br>
            <a:r>
              <a:rPr lang="ru-RU" sz="3600" dirty="0" smtClean="0"/>
              <a:t>за 2022 год  (тыс. руб.)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403264"/>
              </p:ext>
            </p:extLst>
          </p:nvPr>
        </p:nvGraphicFramePr>
        <p:xfrm>
          <a:off x="899592" y="1844824"/>
          <a:ext cx="7408864" cy="400003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24336"/>
                <a:gridCol w="1349752"/>
                <a:gridCol w="1517388"/>
                <a:gridCol w="1517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</a:t>
                      </a:r>
                      <a:r>
                        <a:rPr lang="ru-RU" baseline="0" dirty="0" smtClean="0"/>
                        <a:t>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Исполнено,</a:t>
                      </a:r>
                    </a:p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</a:t>
                      </a:r>
                      <a:r>
                        <a:rPr lang="ru-RU" baseline="0" dirty="0" smtClean="0"/>
                        <a:t>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184229,5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182716,5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99,2</a:t>
                      </a:r>
                      <a:endParaRPr lang="ru-RU" dirty="0"/>
                    </a:p>
                  </a:txBody>
                  <a:tcPr/>
                </a:tc>
              </a:tr>
              <a:tr h="698038">
                <a:tc>
                  <a:txBody>
                    <a:bodyPr/>
                    <a:lstStyle/>
                    <a:p>
                      <a:r>
                        <a:rPr lang="ru-RU" dirty="0" smtClean="0"/>
                        <a:t>Из них:</a:t>
                      </a:r>
                    </a:p>
                    <a:p>
                      <a:pPr algn="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57618,4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57618,4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123347,1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121754,1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98,7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Прочие 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404,0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119,8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Прочие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2859,6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2859,6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961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14408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Расходы бюджета </a:t>
            </a:r>
            <a:r>
              <a:rPr lang="ru-RU" sz="3200" dirty="0"/>
              <a:t>городского поселения город Усмань </a:t>
            </a:r>
            <a:r>
              <a:rPr lang="ru-RU" sz="3200" dirty="0" smtClean="0"/>
              <a:t>2022 </a:t>
            </a:r>
            <a:r>
              <a:rPr lang="ru-RU" sz="3200" dirty="0"/>
              <a:t>год (тыс. руб.)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505643"/>
              </p:ext>
            </p:extLst>
          </p:nvPr>
        </p:nvGraphicFramePr>
        <p:xfrm>
          <a:off x="871538" y="1340768"/>
          <a:ext cx="773291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97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40937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  <a:gridCol w="1224136"/>
                <a:gridCol w="1470663"/>
                <a:gridCol w="1553673"/>
              </a:tblGrid>
              <a:tr h="6125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Утвержденный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лан тыс.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руб.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Кассовый расход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4764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Развитие социальной сферы городского поселения город Усмань Усманского муниципального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37229,7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37229,7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населения городского поселения город Усмань Усманского муниципального района Липецкой области Российской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Федерации качественным жильем, инфраструктурой и услугами ЖКХ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184316,5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165022,1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общественной безопасности населения и территории городского поселения город Усмань Усманского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1994,3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252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городского поселения город Усмань Усманского муниципального района Липецкой области Российской Федерации на 2020-2024 годы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20181,6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402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АПК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(аппаратно-программный комплекс) «Безопасный город на 2020-2024 годы»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1445,2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1445,2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14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городской среды городского поселения город Усмань Усманского муниципального района Липецкой области Российской Федерации на 2020-2024 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34321,9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28989,8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84,5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Исполнение муниципальных программ </a:t>
            </a:r>
            <a:br>
              <a:rPr lang="ru-RU" sz="3600" dirty="0" smtClean="0"/>
            </a:br>
            <a:r>
              <a:rPr lang="ru-RU" sz="3600" dirty="0" smtClean="0"/>
              <a:t>за 2022 год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8998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461433" y="-17140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Исполнение муниципальных программ </a:t>
            </a:r>
            <a:br>
              <a:rPr lang="ru-RU" sz="3600" dirty="0" smtClean="0"/>
            </a:br>
            <a:r>
              <a:rPr lang="ru-RU" sz="3600" dirty="0" smtClean="0"/>
              <a:t>за 2022 год</a:t>
            </a:r>
            <a:endParaRPr lang="ru-RU" sz="36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648872"/>
              </p:ext>
            </p:extLst>
          </p:nvPr>
        </p:nvGraphicFramePr>
        <p:xfrm>
          <a:off x="251520" y="1268760"/>
          <a:ext cx="8640960" cy="2103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92488"/>
                <a:gridCol w="1224136"/>
                <a:gridCol w="1470663"/>
                <a:gridCol w="1553673"/>
              </a:tblGrid>
              <a:tr h="6125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Наименование программы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Утвержденный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</a:t>
                      </a:r>
                      <a:r>
                        <a:rPr lang="ru-RU" sz="1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лан тыс.</a:t>
                      </a:r>
                      <a:r>
                        <a:rPr lang="ru-RU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руб.</a:t>
                      </a:r>
                      <a:endParaRPr lang="ru-RU" sz="16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Кассовый расход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тыс. руб.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% исполнения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204175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Комплексное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развитие городского поселения город Усмань </a:t>
                      </a:r>
                      <a:r>
                        <a:rPr lang="ru-RU" sz="12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Усманского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района Липецкой области Российской Федерации (сельская агломерация), направленное на организацию благоустройства территории города Усмань на 2021-2024 годы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41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279519,8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254899,3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878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Сведения о расходах бюджета городского поселения город Усмань по разделам бюджетной классификации за 2022 год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514980"/>
              </p:ext>
            </p:extLst>
          </p:nvPr>
        </p:nvGraphicFramePr>
        <p:xfrm>
          <a:off x="755576" y="1628800"/>
          <a:ext cx="7632849" cy="521199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80320"/>
                <a:gridCol w="1800200"/>
                <a:gridCol w="1431548"/>
                <a:gridCol w="1520781"/>
              </a:tblGrid>
              <a:tr h="12419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разделов </a:t>
                      </a:r>
                      <a:r>
                        <a:rPr lang="ru-RU" baseline="0" dirty="0" smtClean="0"/>
                        <a:t> бюджетной классификации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Уточненный годовой план 2022г., тыс.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за 2022г., тыс. руб.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Процент исполнения к годовому плану, %</a:t>
                      </a:r>
                      <a:endParaRPr lang="ru-RU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Общегосударственные</a:t>
                      </a:r>
                      <a:r>
                        <a:rPr lang="ru-RU" sz="1400" baseline="0" dirty="0" smtClean="0"/>
                        <a:t> вопросы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24821,5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24821,5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54137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безопасность и правоохранительная деятельность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3439,5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3439,5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Национальная экономика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50954,7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50954,7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Жилищно-коммунальное</a:t>
                      </a:r>
                      <a:r>
                        <a:rPr lang="ru-RU" sz="1400" baseline="0" dirty="0" smtClean="0"/>
                        <a:t> хозяйство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172487,9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147861,4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85,7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Культура, кинематография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31486,0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31486,0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Социальная политика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441,4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Физическая культура и спорт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234,1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58572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Обслуживание государственного и муниципального долга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</a:t>
                      </a:r>
                      <a:endParaRPr lang="ru-RU" sz="1400" dirty="0"/>
                    </a:p>
                  </a:txBody>
                  <a:tcPr/>
                </a:tc>
              </a:tr>
              <a:tr h="38745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ВСЕГО РАСХОДОВ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283867,8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259241,3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91,3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Годовой отчет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рассматривается и утверждается Советом депутатов городского поселения город Усмань.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отчете об исполнении бюджета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указывается сколько и каких доходов поступило в бюджет за год и куда эти денежные средства были израсходованы.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нацелен на фи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ЧТО ТАКОЕ ОТЧЕТ ОБ ИСПОЛНЕНИИ БЮДЖЕТА</a:t>
            </a:r>
            <a:endParaRPr lang="ru-RU" sz="3200" dirty="0"/>
          </a:p>
        </p:txBody>
      </p:sp>
      <p:pic>
        <p:nvPicPr>
          <p:cNvPr id="2050" name="Picture 2" descr="C:\Users\User\Desktop\slid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69598"/>
            <a:ext cx="3384376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3dbbd761b7d545a9a8fdd74b0595625a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69598"/>
            <a:ext cx="3872259" cy="2413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74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6">
        <p14:switch dir="r"/>
      </p:transition>
    </mc:Choice>
    <mc:Fallback xmlns="">
      <p:transition spd="slow" advTm="520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kontakty-penoiz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8504435" cy="30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268760"/>
            <a:ext cx="864096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Отдел финансов и экономики администрации города Усмани Липецкой области</a:t>
            </a:r>
          </a:p>
          <a:p>
            <a:pPr marL="0" indent="0" algn="ctr">
              <a:buNone/>
            </a:pP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399373, Липецкая область, г. Усмань, ул. Ленина, 40</a:t>
            </a:r>
          </a:p>
          <a:p>
            <a:pPr marL="0" indent="0" algn="ctr">
              <a:buNone/>
            </a:pP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2-23-02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Факс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(47472)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2-23-02</a:t>
            </a:r>
          </a:p>
          <a:p>
            <a:pPr marL="0" indent="0" algn="ctr">
              <a:buNone/>
            </a:pP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Е-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1219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@usman.lipetsk.ru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u="sng" dirty="0" smtClean="0"/>
              <a:t>КОНТАКТНАЯ ИНФОРМАЦИЯ</a:t>
            </a:r>
            <a:endParaRPr lang="ru-RU" sz="3600" u="sng" dirty="0"/>
          </a:p>
        </p:txBody>
      </p:sp>
    </p:spTree>
    <p:extLst>
      <p:ext uri="{BB962C8B-B14F-4D97-AF65-F5344CB8AC3E}">
        <p14:creationId xmlns:p14="http://schemas.microsoft.com/office/powerpoint/2010/main" val="286068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916832"/>
            <a:ext cx="7408333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план доходов и расходов на определенный период. 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Для выполнения своих задач государству </a:t>
            </a:r>
          </a:p>
          <a:p>
            <a:pPr marL="0" indent="0" algn="r">
              <a:buNone/>
            </a:pP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публично-правовым образованиям) необходим бюджет,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формируется за счет сбора налогов 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других платежей, направляемых на финансирование</a:t>
            </a:r>
          </a:p>
          <a:p>
            <a:pPr marL="0" indent="0" algn="r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бюджетных расходов.</a:t>
            </a: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БЮДЖЕТ </a:t>
            </a:r>
            <a:endParaRPr lang="ru-RU" sz="32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467544" y="1772816"/>
            <a:ext cx="2520280" cy="93610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/>
              <a:t>Со старонормандского</a:t>
            </a:r>
            <a:r>
              <a:rPr lang="ru-RU" sz="1400" i="1" dirty="0"/>
              <a:t> </a:t>
            </a:r>
            <a:r>
              <a:rPr lang="ru-RU" sz="1400" i="1" dirty="0" smtClean="0"/>
              <a:t> buogette – сумка</a:t>
            </a:r>
            <a:r>
              <a:rPr lang="ru-RU" sz="1400" i="1" dirty="0"/>
              <a:t>, кошелёк</a:t>
            </a:r>
          </a:p>
        </p:txBody>
      </p:sp>
      <p:pic>
        <p:nvPicPr>
          <p:cNvPr id="3074" name="Picture 2" descr="C:\Users\User\Desktop\d0ba68b5fb8b0c5a5562afe0a60357d270b269cd6f1ee66ab2501589b607316b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54976"/>
            <a:ext cx="3108213" cy="204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DqnaOMJWkAEVl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3600400" cy="174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8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453">
        <p14:ferris dir="l"/>
      </p:transition>
    </mc:Choice>
    <mc:Fallback xmlns="">
      <p:transition spd="slow" advClick="0" advTm="545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User\Desktop\4a3a5731360f1c393166e832d84ceb7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92896"/>
            <a:ext cx="6624736" cy="42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БЮДЖЕТОВ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589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84">
        <p14:conveyor dir="l"/>
      </p:transition>
    </mc:Choice>
    <mc:Fallback xmlns="">
      <p:transition spd="slow" advTm="61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67834" y="1340768"/>
            <a:ext cx="7408333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Доходы – Расходы = Дефицит (Профицит)</a:t>
            </a:r>
          </a:p>
          <a:p>
            <a:pPr marL="0" indent="0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</a:p>
          <a:p>
            <a:pPr marL="0" indent="0">
              <a:buNone/>
            </a:pP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Доходы                                   Расходы                                                         Доходы                                   Расходы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ОСНОВНЫЕ ПАРАМЕТРЫ БЮДЖЕТА</a:t>
            </a:r>
            <a:endParaRPr lang="ru-RU" sz="3200" dirty="0"/>
          </a:p>
        </p:txBody>
      </p:sp>
      <p:pic>
        <p:nvPicPr>
          <p:cNvPr id="5125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User\Desktop\Coin-Stack-PNG-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832517"/>
            <a:ext cx="118071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ывапыавр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25863"/>
            <a:ext cx="226450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объединение 3"/>
          <p:cNvSpPr/>
          <p:nvPr/>
        </p:nvSpPr>
        <p:spPr>
          <a:xfrm>
            <a:off x="1066041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algn="ctr"/>
            <a:endParaRPr lang="ru-RU" sz="1200" b="1" dirty="0">
              <a:solidFill>
                <a:schemeClr val="tx1"/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Дефицит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(расходы больше доходов)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</a:rPr>
              <a:t>(-)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Блок-схема: объединение 11"/>
          <p:cNvSpPr/>
          <p:nvPr/>
        </p:nvSpPr>
        <p:spPr>
          <a:xfrm>
            <a:off x="5148064" y="4437112"/>
            <a:ext cx="2880320" cy="1008112"/>
          </a:xfrm>
          <a:prstGeom prst="flowChartMer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endParaRPr lang="ru-RU" sz="1200" b="1" dirty="0" smtClean="0"/>
          </a:p>
          <a:p>
            <a:pPr algn="ctr"/>
            <a:r>
              <a:rPr lang="ru-RU" sz="1200" b="1" dirty="0" smtClean="0"/>
              <a:t>Профицит (доходы больше расходов)</a:t>
            </a:r>
          </a:p>
          <a:p>
            <a:pPr algn="ctr"/>
            <a:r>
              <a:rPr lang="ru-RU" sz="1200" b="1" dirty="0" smtClean="0"/>
              <a:t>(+)</a:t>
            </a:r>
            <a:endParaRPr lang="ru-RU" sz="12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40841" y="5517232"/>
            <a:ext cx="3001903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расходов над доходами  принимается решение  об источниках покрытия  дефицита.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20072" y="5517232"/>
            <a:ext cx="3052922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497">
        <p:split orient="vert"/>
      </p:transition>
    </mc:Choice>
    <mc:Fallback xmlns="">
      <p:transition spd="slow" advTm="249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1026" name="Picture 2" descr="C:\Users\User\Desktop\usn-dohody-minus-rashody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474865"/>
            <a:ext cx="3960439" cy="22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060848"/>
            <a:ext cx="3960440" cy="24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2813017298-Kratkoe_opredelenie_rashodov_iz_gosudarstvennogo_byudzhe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4127619"/>
            <a:ext cx="3888432" cy="25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Картинки (бюджет для граждан)\hq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90" y="2522005"/>
            <a:ext cx="3695826" cy="160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67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733">
        <p:circle/>
      </p:transition>
    </mc:Choice>
    <mc:Fallback xmlns="">
      <p:transition spd="slow" advTm="4733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ДОХОДЫ И РАСХОДЫ БЮДЖЕТА</a:t>
            </a:r>
            <a:endParaRPr lang="ru-RU" sz="3200" dirty="0"/>
          </a:p>
        </p:txBody>
      </p:sp>
      <p:pic>
        <p:nvPicPr>
          <p:cNvPr id="2050" name="Picture 2" descr="C:\Users\User\Desktop\budget1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2564904"/>
            <a:ext cx="856895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62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228">
        <p14:flip dir="r"/>
      </p:transition>
    </mc:Choice>
    <mc:Fallback xmlns="">
      <p:transition spd="slow" advTm="7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628800"/>
            <a:ext cx="7408333" cy="4497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</a:t>
            </a:r>
            <a:r>
              <a:rPr lang="ru-RU" sz="1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понимается обязательный, индивидуально безвозмездный платеж, взимаемый с организаций и физических лиц в форме отчуждения принадлежащих им на праве собственности, хозяйственного ведения или оперативного управления денежных средств в целях финансового обеспечения деятельности государства и (или) муниципальных образований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ВИДЫ НАЛОГОВЫХ ДОХОДОВ</a:t>
            </a:r>
            <a:endParaRPr lang="ru-RU" sz="3200" dirty="0"/>
          </a:p>
        </p:txBody>
      </p:sp>
      <p:pic>
        <p:nvPicPr>
          <p:cNvPr id="3074" name="Picture 2" descr="C:\Users\User\Desktop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86042"/>
            <a:ext cx="6861968" cy="37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556937"/>
            <a:ext cx="2304256" cy="11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774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31">
        <p:wheel spokes="1"/>
      </p:transition>
    </mc:Choice>
    <mc:Fallback xmlns="">
      <p:transition spd="slow" advTm="8731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785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ЭФФЕКТИВНОСТЬ БЮДЖЕТНЫХ </a:t>
            </a:r>
            <a:r>
              <a:rPr lang="ru-RU" sz="3600" dirty="0"/>
              <a:t>РАСХОДОВ - </a:t>
            </a:r>
            <a:r>
              <a:rPr lang="ru-RU" sz="1800" dirty="0">
                <a:solidFill>
                  <a:schemeClr val="tx1"/>
                </a:solidFill>
              </a:rPr>
              <a:t>это  достижение  наилучшего  результата  с  использованием  определенного</a:t>
            </a:r>
            <a:br>
              <a:rPr lang="ru-RU" sz="1800" dirty="0">
                <a:solidFill>
                  <a:schemeClr val="tx1"/>
                </a:solidFill>
              </a:rPr>
            </a:br>
            <a:r>
              <a:rPr lang="ru-RU" sz="1800" dirty="0">
                <a:solidFill>
                  <a:schemeClr val="tx1"/>
                </a:solidFill>
              </a:rPr>
              <a:t>бюджетом объема средств.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7621" y="2229591"/>
            <a:ext cx="8640961" cy="453650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повышению эффективности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бюджетных расходов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4466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415">
            <a:off x="6623006" y="3818911"/>
            <a:ext cx="2376264" cy="13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1732" y="3212976"/>
            <a:ext cx="6770548" cy="43204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повышение эффективности и результативности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имеющихся инструментов программно-целевого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управления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бюджетирования;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1732" y="3717032"/>
            <a:ext cx="6770548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2) создание условий для повышения качества предоставления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услуг;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1732" y="4221088"/>
            <a:ext cx="6770548" cy="3600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3) повышение эффективности процедур проведения муниципальных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закупок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732" y="4653136"/>
            <a:ext cx="677054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) совершенствование процедур предварительного и последующего контроля, </a:t>
            </a: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том числе уточнение порядка и содержания мер принуждения к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нарушениям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в финансово-бюджетной сфере;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1732" y="5373216"/>
            <a:ext cx="6770548" cy="6480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5) обеспечение широкого вовлечения граждан в процедуры обсуждения и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принятия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конкретных бюджетных решений, общественного контроля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их эффективности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результативности.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4248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501">
        <p:checker/>
      </p:transition>
    </mc:Choice>
    <mc:Fallback xmlns="">
      <p:transition spd="slow" advTm="5501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2406</TotalTime>
  <Words>1033</Words>
  <Application>Microsoft Office PowerPoint</Application>
  <PresentationFormat>Экран (4:3)</PresentationFormat>
  <Paragraphs>296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Calibri</vt:lpstr>
      <vt:lpstr>Symbol</vt:lpstr>
      <vt:lpstr>Times New Roman</vt:lpstr>
      <vt:lpstr>Волна</vt:lpstr>
      <vt:lpstr>Отчет об исполнении бюджета городского поселения город Усмань  Усманского муниципального района Липецкой области Российской Федерации за 2022 год  для граждан </vt:lpstr>
      <vt:lpstr>ЧТО ТАКОЕ ОТЧЕТ ОБ ИСПОЛНЕНИИ БЮДЖЕТА</vt:lpstr>
      <vt:lpstr>БЮДЖЕТ </vt:lpstr>
      <vt:lpstr>ВИДЫ БЮДЖЕТОВ</vt:lpstr>
      <vt:lpstr>ОСНОВНЫЕ ПАРАМЕТРЫ БЮДЖЕТА</vt:lpstr>
      <vt:lpstr>ДОХОДЫ И РАСХОДЫ БЮДЖЕТА</vt:lpstr>
      <vt:lpstr>ДОХОДЫ И РАСХОДЫ БЮДЖЕТА</vt:lpstr>
      <vt:lpstr>ВИДЫ НАЛОГОВЫХ ДОХОДОВ</vt:lpstr>
      <vt:lpstr>ЭФФЕКТИВНОСТЬ БЮДЖЕТНЫХ РАСХОДОВ - это  достижение  наилучшего  результата  с  использованием  определенного бюджетом объема средств.  </vt:lpstr>
      <vt:lpstr>Бюджет городского поселения город Усмань 2022год (тыс. руб.)</vt:lpstr>
      <vt:lpstr>Доходы бюджета городского поселения город Усмань 2022 год (тыс. руб.)   </vt:lpstr>
      <vt:lpstr>Исполнение доходов бюджета  за 2022 год (тыс. руб.) </vt:lpstr>
      <vt:lpstr>Исполнение доходов бюджета  за 2022 год (тыс. руб.) </vt:lpstr>
      <vt:lpstr>Межбюджетные трансферты-основной вид безвозмездных перечислений  Межбюджетные трансферты-это денежные средства, перечисляемые из одного бюджета бюджетной системы Российской Федерации другому</vt:lpstr>
      <vt:lpstr>Безвозмездные поступления в бюджет городского поселения город Усмань  за 2022 год  (тыс. руб.)</vt:lpstr>
      <vt:lpstr>Расходы бюджета городского поселения город Усмань 2022 год (тыс. руб.) </vt:lpstr>
      <vt:lpstr> Исполнение муниципальных программ  за 2022 год</vt:lpstr>
      <vt:lpstr> Исполнение муниципальных программ  за 2022 год</vt:lpstr>
      <vt:lpstr>Сведения о расходах бюджета городского поселения город Усмань по разделам бюджетной классификации за 2022 год</vt:lpstr>
      <vt:lpstr>КОНТАКТНАЯ ИНФОРМАЦИЯ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Бюбжет для граждан</dc:title>
  <dc:creator>User</dc:creator>
  <cp:lastModifiedBy>User</cp:lastModifiedBy>
  <cp:revision>308</cp:revision>
  <cp:lastPrinted>2019-04-16T07:57:26Z</cp:lastPrinted>
  <dcterms:created xsi:type="dcterms:W3CDTF">2018-12-18T06:46:22Z</dcterms:created>
  <dcterms:modified xsi:type="dcterms:W3CDTF">2023-05-16T06:37:16Z</dcterms:modified>
</cp:coreProperties>
</file>