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8" r:id="rId14"/>
    <p:sldId id="269" r:id="rId15"/>
    <p:sldId id="276" r:id="rId16"/>
    <p:sldId id="277" r:id="rId17"/>
    <p:sldId id="272" r:id="rId18"/>
    <p:sldId id="278" r:id="rId19"/>
    <p:sldId id="279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169745,9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182716,5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96202,8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55672,2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39540,0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</c:v>
                </c:pt>
                <c:pt idx="1">
                  <c:v>оценка 2022</c:v>
                </c:pt>
                <c:pt idx="2">
                  <c:v>план 2023</c:v>
                </c:pt>
                <c:pt idx="3">
                  <c:v>план 2024</c:v>
                </c:pt>
                <c:pt idx="4">
                  <c:v>план 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182347.9</c:v>
                </c:pt>
                <c:pt idx="1">
                  <c:v>169745.9</c:v>
                </c:pt>
                <c:pt idx="2">
                  <c:v>183370.9</c:v>
                </c:pt>
                <c:pt idx="3">
                  <c:v>65681.2</c:v>
                </c:pt>
                <c:pt idx="4">
                  <c:v>41349.9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90902,1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106698,2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104339,8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108119,9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112148,1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</c:v>
                </c:pt>
                <c:pt idx="1">
                  <c:v>оценка 2022</c:v>
                </c:pt>
                <c:pt idx="2">
                  <c:v>план 2023</c:v>
                </c:pt>
                <c:pt idx="3">
                  <c:v>план 2024</c:v>
                </c:pt>
                <c:pt idx="4">
                  <c:v>план 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80444.800000000003</c:v>
                </c:pt>
                <c:pt idx="1">
                  <c:v>90902.1</c:v>
                </c:pt>
                <c:pt idx="2">
                  <c:v>88145.4</c:v>
                </c:pt>
                <c:pt idx="3">
                  <c:v>91267.7</c:v>
                </c:pt>
                <c:pt idx="4">
                  <c:v>94036.2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797976"/>
        <c:axId val="222801896"/>
        <c:axId val="0"/>
      </c:bar3DChart>
      <c:catAx>
        <c:axId val="222797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22801896"/>
        <c:crosses val="autoZero"/>
        <c:auto val="1"/>
        <c:lblAlgn val="ctr"/>
        <c:lblOffset val="100"/>
        <c:noMultiLvlLbl val="0"/>
      </c:catAx>
      <c:valAx>
        <c:axId val="222801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22797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5474487114706"/>
          <c:y val="3.7660092705669619E-2"/>
          <c:w val="0.83201309541193658"/>
          <c:h val="0.733117245008805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264497,3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259241,3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200542,6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163792,1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151688,1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</c:v>
                </c:pt>
                <c:pt idx="1">
                  <c:v>оценка 2022</c:v>
                </c:pt>
                <c:pt idx="2">
                  <c:v>план 2023</c:v>
                </c:pt>
                <c:pt idx="3">
                  <c:v>план 2024</c:v>
                </c:pt>
                <c:pt idx="4">
                  <c:v>план 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248447</c:v>
                </c:pt>
                <c:pt idx="1">
                  <c:v>264497.3</c:v>
                </c:pt>
                <c:pt idx="2">
                  <c:v>266588.40000000002</c:v>
                </c:pt>
                <c:pt idx="3">
                  <c:v>153827.6</c:v>
                </c:pt>
                <c:pt idx="4">
                  <c:v>135386.1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032760"/>
        <c:axId val="219030800"/>
        <c:axId val="0"/>
      </c:bar3DChart>
      <c:catAx>
        <c:axId val="219032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9030800"/>
        <c:crosses val="autoZero"/>
        <c:auto val="1"/>
        <c:lblAlgn val="ctr"/>
        <c:lblOffset val="100"/>
        <c:noMultiLvlLbl val="0"/>
      </c:catAx>
      <c:valAx>
        <c:axId val="21903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9032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40567714698368E-2"/>
          <c:y val="6.2499912105406022E-2"/>
          <c:w val="0.63308741158389814"/>
          <c:h val="0.928580720285650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24119,9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3060,3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31919,6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889871032848204E-2"/>
                  <c:y val="-0.181613962724254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99178,7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36415,9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5348,2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 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23601.4</c:v>
                </c:pt>
                <c:pt idx="1">
                  <c:v>4564.3</c:v>
                </c:pt>
                <c:pt idx="2">
                  <c:v>46288.800000000003</c:v>
                </c:pt>
                <c:pt idx="3">
                  <c:v>161131.79999999999</c:v>
                </c:pt>
                <c:pt idx="4">
                  <c:v>30082.2</c:v>
                </c:pt>
                <c:pt idx="5">
                  <c:v>416.4</c:v>
                </c:pt>
                <c:pt idx="6">
                  <c:v>500</c:v>
                </c:pt>
                <c:pt idx="7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0.62413863737362518"/>
          <c:y val="1.182533867544956E-2"/>
          <c:w val="0.36704289801133205"/>
          <c:h val="0.9749285944318423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88182545543494E-2"/>
          <c:y val="0.10175151478895507"/>
          <c:w val="0.51845721623834518"/>
          <c:h val="0.794235825649001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43420,9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109753,5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1860,3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19812,4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1200,0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20586,6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3758,9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Развитие социальной сферы городского поселения город Усмань Усманского муниципального района Липецкой области Российской Федерации на 2020-2024 годы</c:v>
                </c:pt>
                <c:pt idx="1">
                  <c:v>Обеспечение населения городского поселения город Усмань Усманского муниципального района Липецкой области Российской Федерации качественным жильем, инфраструктурой и услугами ЖКХ на 2020-2024 годы</c:v>
                </c:pt>
                <c:pt idx="2">
                  <c:v>Обеспечение общественной безопасности населения и территории городского поселения город Усмань Усманского муниципального района Липецкой области Российской Федерации на 2020-2024 годы</c:v>
                </c:pt>
                <c:pt idx="3">
                  <c:v>Повышение эффективности деятельности органов местного самоуправления городского поселения город Усмань Усманского муниципального района Липецкой области Российской Федерации на 2020-2024 годы</c:v>
                </c:pt>
                <c:pt idx="4">
                  <c:v>АПК (аппаратно-программный комплекс) «Безопасный город на 2020-2024 годы»</c:v>
                </c:pt>
                <c:pt idx="5">
                  <c:v>Формирование современной городской среды городского поселения город Усмань  Усманского муниципального района Липецкой области Российской Федерации на 2020-2024 годы</c:v>
                </c:pt>
                <c:pt idx="6">
                  <c:v>Комплексное развитие городского поселения город Усмань  Усманского муниципального района Липецкой области Российской Федерации (сельская агломерация), направленное на организацию благоустройства территории города Усмань на 2021-2024 годы</c:v>
                </c:pt>
                <c:pt idx="7">
                  <c:v>Непрограммные расходы бюджета городского поселения город Усмань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36087.199999999997</c:v>
                </c:pt>
                <c:pt idx="1">
                  <c:v>179399.9</c:v>
                </c:pt>
                <c:pt idx="2">
                  <c:v>3064.3</c:v>
                </c:pt>
                <c:pt idx="3">
                  <c:v>18527.7</c:v>
                </c:pt>
                <c:pt idx="4">
                  <c:v>1500</c:v>
                </c:pt>
                <c:pt idx="5">
                  <c:v>23705.7</c:v>
                </c:pt>
                <c:pt idx="6">
                  <c:v>150</c:v>
                </c:pt>
                <c:pt idx="7">
                  <c:v>4153.6000000000004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143796814359559"/>
          <c:y val="1.3566868638527343E-2"/>
          <c:w val="0.42966946249669735"/>
          <c:h val="0.97469440717413169"/>
        </c:manualLayout>
      </c:layout>
      <c:overlay val="0"/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0.87658</cdr:x>
      <cdr:y>0.03673</cdr:y>
    </cdr:from>
    <cdr:to>
      <cdr:x>1</cdr:x>
      <cdr:y>0.26991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40822" y="144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4632" cy="1152128"/>
          </a:xfrm>
        </p:spPr>
        <p:txBody>
          <a:bodyPr>
            <a:noAutofit/>
          </a:bodyPr>
          <a:lstStyle/>
          <a:p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ru-RU" sz="5400" b="1" u="sng" dirty="0">
                <a:solidFill>
                  <a:prstClr val="white"/>
                </a:solidFill>
              </a:rPr>
              <a:t>БЮДЖЕТ ДЛЯ </a:t>
            </a:r>
            <a:r>
              <a:rPr lang="ru-RU" sz="5400" b="1" u="sng" dirty="0" smtClean="0">
                <a:solidFill>
                  <a:prstClr val="white"/>
                </a:solidFill>
              </a:rPr>
              <a:t>ГРАЖДАН</a:t>
            </a: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ru-RU" sz="1800" b="1" u="sng" dirty="0">
                <a:solidFill>
                  <a:prstClr val="white"/>
                </a:solidFill>
              </a:rPr>
              <a:t>к проекту решения Совета депутатов «О бюджете городского поселения город Усмань Усманского муниципального района Липецкой области Российской Федерации на 20</a:t>
            </a:r>
            <a:r>
              <a:rPr lang="en-US" sz="1800" b="1" u="sng" dirty="0" smtClean="0">
                <a:solidFill>
                  <a:prstClr val="white"/>
                </a:solidFill>
              </a:rPr>
              <a:t>2</a:t>
            </a:r>
            <a:r>
              <a:rPr lang="ru-RU" sz="1800" b="1" u="sng" dirty="0">
                <a:solidFill>
                  <a:prstClr val="white"/>
                </a:solidFill>
              </a:rPr>
              <a:t>3</a:t>
            </a:r>
            <a:r>
              <a:rPr lang="ru-RU" sz="1800" b="1" u="sng" dirty="0" smtClean="0">
                <a:solidFill>
                  <a:prstClr val="white"/>
                </a:solidFill>
              </a:rPr>
              <a:t> </a:t>
            </a:r>
            <a:r>
              <a:rPr lang="ru-RU" sz="1800" b="1" u="sng" dirty="0">
                <a:solidFill>
                  <a:prstClr val="white"/>
                </a:solidFill>
              </a:rPr>
              <a:t>год и на плановый период </a:t>
            </a:r>
            <a:r>
              <a:rPr lang="ru-RU" sz="1800" b="1" u="sng" dirty="0" smtClean="0">
                <a:solidFill>
                  <a:prstClr val="white"/>
                </a:solidFill>
              </a:rPr>
              <a:t>2024 </a:t>
            </a:r>
            <a:r>
              <a:rPr lang="ru-RU" sz="1800" b="1" u="sng" dirty="0">
                <a:solidFill>
                  <a:prstClr val="white"/>
                </a:solidFill>
              </a:rPr>
              <a:t>и </a:t>
            </a:r>
            <a:r>
              <a:rPr lang="ru-RU" sz="1800" b="1" u="sng" dirty="0" smtClean="0">
                <a:solidFill>
                  <a:prstClr val="white"/>
                </a:solidFill>
              </a:rPr>
              <a:t>2025 годов</a:t>
            </a:r>
            <a:endParaRPr lang="ru-RU" sz="1800" b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949280"/>
            <a:ext cx="64008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город Усмань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2022 год</a:t>
            </a:r>
          </a:p>
          <a:p>
            <a:endParaRPr lang="ru-RU" sz="3200" b="1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69858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" y="2276872"/>
            <a:ext cx="76328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">
        <p14:ripple/>
      </p:transition>
    </mc:Choice>
    <mc:Fallback xmlns="">
      <p:transition spd="slow" advTm="1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314764"/>
              </p:ext>
            </p:extLst>
          </p:nvPr>
        </p:nvGraphicFramePr>
        <p:xfrm>
          <a:off x="4139952" y="2636912"/>
          <a:ext cx="4608512" cy="274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  <a:gridCol w="1008112"/>
                <a:gridCol w="1008112"/>
              </a:tblGrid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2024г.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2025г.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102216,9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106002,0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110030,2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2122,9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2117,9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2117,9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96202,8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55672,2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39540,0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200542,6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163792,1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151688,1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844824"/>
            <a:ext cx="3528392" cy="38884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доходной части бюджета городского поселения город Усмань </a:t>
            </a:r>
            <a:r>
              <a:rPr lang="ru-RU" sz="14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Федерации на 20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и на плановый период 2023 и 2024 годов осуществлялось на основе прогноза социально-экономического развития городского поселения город Усмань на 20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2-2024 год, основных направлений налоговой политики и бюджетной политики на очередной финансовый год и плановый период, с учетом действующего законодательства Российской Федерации.</a:t>
            </a:r>
            <a:endParaRPr lang="ru-RU" sz="14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10796"/>
              </p:ext>
            </p:extLst>
          </p:nvPr>
        </p:nvGraphicFramePr>
        <p:xfrm>
          <a:off x="1043608" y="1124743"/>
          <a:ext cx="7408864" cy="524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6406"/>
                <a:gridCol w="1440160"/>
                <a:gridCol w="1368152"/>
                <a:gridCol w="1404146"/>
              </a:tblGrid>
              <a:tr h="642191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 неналоговые доходы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2024г.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2025г.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102216,9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106002,0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110030,2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23171,5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24788,4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26320,9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13581,7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14323,7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15252,3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45762,5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46905,5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48168,0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19701,2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19984,4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20289,0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2122,9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2117,9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2117,9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39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находящегося в государственной и муниципальной собственности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8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96202,8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55672,2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39540,0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65234,8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38113,6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38511,1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30968,0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17558,6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1028,9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900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662593"/>
              </p:ext>
            </p:extLst>
          </p:nvPr>
        </p:nvGraphicFramePr>
        <p:xfrm>
          <a:off x="871538" y="1628800"/>
          <a:ext cx="7804918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ДИНАМИКА ДОХОДОВ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0984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622359"/>
              </p:ext>
            </p:extLst>
          </p:nvPr>
        </p:nvGraphicFramePr>
        <p:xfrm>
          <a:off x="251520" y="1700808"/>
          <a:ext cx="8640959" cy="50672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08057"/>
                <a:gridCol w="1259745"/>
                <a:gridCol w="1343727"/>
                <a:gridCol w="1343727"/>
                <a:gridCol w="1385703"/>
              </a:tblGrid>
              <a:tr h="5829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2023г.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2024г.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2025г. 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24119,9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24566,0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25066,0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безопасность  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3060,3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2935,0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1935,0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58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техногенного характера, пожарная безопасность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3060,3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2935,0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1935,0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31919,6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21323,7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22252,3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(дорожные фонды)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23619,6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14323,7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15252,3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99178,7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78214,0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64433,4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34046,5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РАСХОДЫ БЮДЖЕТА ПО РАЗДЕЛАМ, ПОДРАЗДЕЛАМ КЛАССИФИКАЦИИ РАСХОДОВ БЮДЖЕТА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97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928591"/>
              </p:ext>
            </p:extLst>
          </p:nvPr>
        </p:nvGraphicFramePr>
        <p:xfrm>
          <a:off x="251520" y="1772817"/>
          <a:ext cx="8640960" cy="46576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6022"/>
                <a:gridCol w="1311008"/>
                <a:gridCol w="1259745"/>
                <a:gridCol w="1292465"/>
                <a:gridCol w="1301720"/>
              </a:tblGrid>
              <a:tr h="66395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2024г. 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2025г.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965,0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64567,2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74899,0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62618,4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36415,9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28812,0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29260,0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9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36415,9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28812,0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29260,0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5348,2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200542,6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163792,1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151688,1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1368152"/>
          </a:xfrm>
        </p:spPr>
        <p:txBody>
          <a:bodyPr>
            <a:noAutofit/>
          </a:bodyPr>
          <a:lstStyle/>
          <a:p>
            <a:r>
              <a:rPr lang="ru-RU" sz="3200" dirty="0"/>
              <a:t>РАСХОДЫ БЮДЖЕТА ПО РАЗДЕЛАМ, ПОДРАЗДЕЛАМ </a:t>
            </a:r>
            <a:r>
              <a:rPr lang="ru-RU" sz="3200" dirty="0" smtClean="0"/>
              <a:t>КЛАССИФИКАЦИИ РАСХОДОВ </a:t>
            </a:r>
            <a:r>
              <a:rPr lang="ru-RU" sz="3200" dirty="0"/>
              <a:t>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0604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780064"/>
              </p:ext>
            </p:extLst>
          </p:nvPr>
        </p:nvGraphicFramePr>
        <p:xfrm>
          <a:off x="871538" y="2420888"/>
          <a:ext cx="6724798" cy="37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ДИНАМИКА РАСХОДОВ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48926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СТРУКТУРА РАСХОДОВ БЮДЖЕТА В 2022Г.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160493"/>
              </p:ext>
            </p:extLst>
          </p:nvPr>
        </p:nvGraphicFramePr>
        <p:xfrm>
          <a:off x="251520" y="1052736"/>
          <a:ext cx="86409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46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691374"/>
              </p:ext>
            </p:extLst>
          </p:nvPr>
        </p:nvGraphicFramePr>
        <p:xfrm>
          <a:off x="251520" y="1412776"/>
          <a:ext cx="8640960" cy="4785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7015"/>
                <a:gridCol w="1451506"/>
                <a:gridCol w="1536887"/>
                <a:gridCol w="1435552"/>
              </a:tblGrid>
              <a:tr h="5308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2024г.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2025г.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867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43420,9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35817,0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36065,0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3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Федерации качественным жильем, инфраструктурой и услугами ЖКХ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109753,5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73297,0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62445,0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3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общественной безопасности населения и территории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1860,3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3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деятельности органов местного самоуправления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19812,4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19785,2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19785,2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0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(аппаратно-программный комплекс) «Безопасный город на 2020-2024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7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городского поселения город Усмань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20586,5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20575,7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18575,7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РАСХОДЫ БЮДЖЕТА В РАЗРЕЗЕ МУНИЦИПАЛЬНЫХ ПРОГРАММ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99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179036"/>
              </p:ext>
            </p:extLst>
          </p:nvPr>
        </p:nvGraphicFramePr>
        <p:xfrm>
          <a:off x="251520" y="1290465"/>
          <a:ext cx="8640960" cy="25705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7015"/>
                <a:gridCol w="1451505"/>
                <a:gridCol w="1536888"/>
                <a:gridCol w="143555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2024г.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2025г.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городского поселения город Усмань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(сельская агломерация),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направленное на организацию благоустройства территории города Усмань на 2021-2024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бюджета городского поселения город Усмань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3758,9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11232,2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12732,2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200542,6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163792,1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151688,1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РАСХОДЫ БЮДЖЕТА В РАЗРЕЗЕ МУНИЦИПАЛЬНЫХ ПРОГРАММ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49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685297"/>
              </p:ext>
            </p:extLst>
          </p:nvPr>
        </p:nvGraphicFramePr>
        <p:xfrm>
          <a:off x="251520" y="1124744"/>
          <a:ext cx="856895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Autofit/>
          </a:bodyPr>
          <a:lstStyle/>
          <a:p>
            <a:r>
              <a:rPr lang="ru-RU" sz="3200" dirty="0"/>
              <a:t>СТРУКТУРА РАСХОДОВ НА </a:t>
            </a:r>
            <a:r>
              <a:rPr lang="ru-RU" sz="3200" dirty="0" smtClean="0"/>
              <a:t>2023 </a:t>
            </a:r>
            <a:r>
              <a:rPr lang="ru-RU" sz="3200" dirty="0"/>
              <a:t>ГОД В РАЗРЕЗЕ МУНИЦИПАЛЬНЫХ ПРОГРАММ </a:t>
            </a:r>
          </a:p>
        </p:txBody>
      </p:sp>
    </p:spTree>
    <p:extLst>
      <p:ext uri="{BB962C8B-B14F-4D97-AF65-F5344CB8AC3E}">
        <p14:creationId xmlns:p14="http://schemas.microsoft.com/office/powerpoint/2010/main" val="26085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328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 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проекта одного из главных финансовых документов – бюджетом городского поселения город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Усмань Усманского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 на 20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2024 и 2025 годов. Представленная информация предназначена для широкого круга пользователей и будет интересна и полезна всему населению, так как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город Усмань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города. Мы постарались в доступной и понятной форме для граждан, показать основные показатели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городского поселения город 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 городе Усмани.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ЧТО ТАКОЕ «БЮДЖЕТ ДЛЯ ГРАЖДАН»?</a:t>
            </a:r>
            <a:endParaRPr lang="ru-RU" sz="4000" dirty="0"/>
          </a:p>
        </p:txBody>
      </p:sp>
      <p:pic>
        <p:nvPicPr>
          <p:cNvPr id="2050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9598"/>
            <a:ext cx="3384376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3dbbd761b7d545a9a8fdd74b0595625a_900x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69598"/>
            <a:ext cx="3672408" cy="22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6">
        <p14:switch dir="r"/>
      </p:transition>
    </mc:Choice>
    <mc:Fallback xmlns="">
      <p:transition spd="slow" advTm="5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kontakty-penoiz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504435" cy="30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 финансов и экономики администрации города Усмани Липецкой области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399373, Липецкая область, г. Усмань, ул. Ленина, 40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2-23-02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2-23-02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1219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@usman.lipetsk.ru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КОНТАКТНАЯ ИНФОРМАЦИЯ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28606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план доходов и расходов на определенный период. 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Для выполнения своих задач государству </a:t>
            </a:r>
          </a:p>
          <a:p>
            <a:pPr marL="0" indent="0" algn="r"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публично-правовым образованиям) необходим бюджет,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формируется за счет сбора налогов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других платежей, направляемых на финансирование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бюджетных расходов.</a:t>
            </a: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ЧТО ТАКОЕ БЮДЖЕТ? </a:t>
            </a:r>
            <a:endParaRPr lang="ru-RU" sz="36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67544" y="1772816"/>
            <a:ext cx="2520280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Со старонормандского</a:t>
            </a:r>
            <a:r>
              <a:rPr lang="ru-RU" sz="1400" i="1" dirty="0"/>
              <a:t> </a:t>
            </a:r>
            <a:r>
              <a:rPr lang="ru-RU" sz="1400" i="1" dirty="0" smtClean="0"/>
              <a:t> buogette – сумка</a:t>
            </a:r>
            <a:r>
              <a:rPr lang="ru-RU" sz="1400" i="1" dirty="0"/>
              <a:t>, кошелёк</a:t>
            </a:r>
          </a:p>
        </p:txBody>
      </p:sp>
      <p:pic>
        <p:nvPicPr>
          <p:cNvPr id="3074" name="Picture 2" descr="C:\Users\User\Desktop\d0ba68b5fb8b0c5a5562afe0a60357d270b269cd6f1ee66ab2501589b607316b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4976"/>
            <a:ext cx="3108213" cy="20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qnaOMJWkAEVl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600400" cy="17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53">
        <p14:ferris dir="l"/>
      </p:transition>
    </mc:Choice>
    <mc:Fallback xmlns="">
      <p:transition spd="slow" advClick="0" advTm="5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4a3a5731360f1c393166e832d84ceb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624736" cy="42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БЮДЖЕТОВ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158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84">
        <p14:conveyor dir="l"/>
      </p:transition>
    </mc:Choice>
    <mc:Fallback xmlns="">
      <p:transition spd="slow" advTm="6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4" y="1340768"/>
            <a:ext cx="7408333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Доходы – Расходы = Дефицит (Профицит)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                                  Расходы                                                         Доходы                                   Расходы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ОСНОВНЫЕ ПАРАМЕТРЫ БЮДЖЕТА</a:t>
            </a:r>
            <a:endParaRPr lang="ru-RU" sz="3600" dirty="0"/>
          </a:p>
        </p:txBody>
      </p:sp>
      <p:pic>
        <p:nvPicPr>
          <p:cNvPr id="5125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объединение 3"/>
          <p:cNvSpPr/>
          <p:nvPr/>
        </p:nvSpPr>
        <p:spPr>
          <a:xfrm>
            <a:off x="1066041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Дефицит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(расходы больше доходов)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(-)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5148064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Профицит (доходы больше расходов)</a:t>
            </a:r>
          </a:p>
          <a:p>
            <a:pPr algn="ctr"/>
            <a:r>
              <a:rPr lang="ru-RU" sz="1200" b="1" dirty="0" smtClean="0"/>
              <a:t>(+)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0841" y="5517232"/>
            <a:ext cx="3001903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 принимается решение  об источниках покрытия  дефицита.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5517232"/>
            <a:ext cx="3052922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7">
        <p:split orient="vert"/>
      </p:transition>
    </mc:Choice>
    <mc:Fallback xmlns="">
      <p:transition spd="slow" advTm="24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1026" name="Picture 2" descr="C:\Users\User\Desktop\usn-dohody-minus-rashod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74865"/>
            <a:ext cx="3960439" cy="22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60848"/>
            <a:ext cx="3960440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813017298-Kratkoe_opredelenie_rashodov_iz_gosudarstvennogo_byudzh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4127619"/>
            <a:ext cx="3888432" cy="25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 (бюджет для граждан)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2522005"/>
            <a:ext cx="3695826" cy="16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33">
        <p:circle/>
      </p:transition>
    </mc:Choice>
    <mc:Fallback xmlns="">
      <p:transition spd="slow" advTm="47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2050" name="Picture 2" descr="C:\Users\User\Desktop\budget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4904"/>
            <a:ext cx="85689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28">
        <p14:flip dir="r"/>
      </p:transition>
    </mc:Choice>
    <mc:Fallback xmlns="">
      <p:transition spd="slow" advTm="7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понимается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НАЛОГОВЫХ ДОХОДОВ</a:t>
            </a:r>
            <a:endParaRPr lang="ru-RU" sz="3600" dirty="0"/>
          </a:p>
        </p:txBody>
      </p:sp>
      <p:pic>
        <p:nvPicPr>
          <p:cNvPr id="3074" name="Picture 2" descr="C:\Users\User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6042"/>
            <a:ext cx="6861968" cy="37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56937"/>
            <a:ext cx="2304256" cy="11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1">
        <p:wheel spokes="1"/>
      </p:transition>
    </mc:Choice>
    <mc:Fallback xmlns="">
      <p:transition spd="slow" advTm="873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ЭФФЕКТИВНОСТЬ БЮДЖЕТНЫХ </a:t>
            </a:r>
            <a:r>
              <a:rPr lang="ru-RU" sz="3600" dirty="0"/>
              <a:t>РАСХОДОВ - </a:t>
            </a:r>
            <a:r>
              <a:rPr lang="ru-RU" sz="1800" dirty="0">
                <a:solidFill>
                  <a:schemeClr val="tx1"/>
                </a:solidFill>
              </a:rPr>
              <a:t>это  достижение  наилучшего  результата  с  использованием  определенного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бюджетом объема средств.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7" y="2348880"/>
            <a:ext cx="8568953" cy="43924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44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415">
            <a:off x="6623006" y="3818911"/>
            <a:ext cx="2376264" cy="13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1732" y="3212976"/>
            <a:ext cx="677054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повышение эффективности и результативности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имеющихся инструментов программно-целевого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управления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бюджетирования;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732" y="3717032"/>
            <a:ext cx="67705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2) создание условий для повышения качества предоставления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услуг;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732" y="4221088"/>
            <a:ext cx="6770548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3) повышение эффективности процедур проведения муниципальных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закупок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732" y="4653136"/>
            <a:ext cx="67705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совершенствование процедур предварительного и последующего контроля,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том числе уточнение порядка и содержания мер принуждения 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нарушениям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финансово-бюджетной сфере;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732" y="5373216"/>
            <a:ext cx="677054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5) обеспечение широкого вовлечения граждан в процедуры обсуждения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конкретных бюджетных решений, общественного контроля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их эффективности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результативности.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2482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501">
        <p:checker/>
      </p:transition>
    </mc:Choice>
    <mc:Fallback xmlns="">
      <p:transition spd="slow" advTm="550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2294</TotalTime>
  <Words>1116</Words>
  <Application>Microsoft Office PowerPoint</Application>
  <PresentationFormat>Экран (4:3)</PresentationFormat>
  <Paragraphs>343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Symbol</vt:lpstr>
      <vt:lpstr>Times New Roman</vt:lpstr>
      <vt:lpstr>Волна</vt:lpstr>
      <vt:lpstr>                 БЮДЖЕТ ДЛЯ ГРАЖДАН к проекту решения Совета депутатов «О бюджете городского поселения город Усмань Усманского муниципального района Липецкой области Российской Федерации на 2023 год и на плановый период 2024 и 2025 годов</vt:lpstr>
      <vt:lpstr>ЧТО ТАКОЕ «БЮДЖЕТ ДЛЯ ГРАЖДАН»?</vt:lpstr>
      <vt:lpstr>ЧТО ТАКОЕ БЮДЖЕТ? </vt:lpstr>
      <vt:lpstr>ВИДЫ БЮДЖЕТОВ</vt:lpstr>
      <vt:lpstr>ОСНОВНЫЕ ПАРАМЕТРЫ БЮДЖЕТА</vt:lpstr>
      <vt:lpstr>ДОХОДЫ И РАСХОДЫ БЮДЖЕТА</vt:lpstr>
      <vt:lpstr>ДОХОДЫ И РАСХОДЫ БЮДЖЕТА</vt:lpstr>
      <vt:lpstr>ВИДЫ НАЛОГОВЫХ ДОХОДОВ</vt:lpstr>
      <vt:lpstr>ЭФФЕКТИВНОСТЬ БЮДЖЕТНЫХ РАСХОДОВ - это  достижение  наилучшего  результата  с  использованием  определенного бюджетом объема средств.  </vt:lpstr>
      <vt:lpstr>ДОХОДЫ БЮДЖЕТА</vt:lpstr>
      <vt:lpstr>ДОХОДЫ БЮДЖЕТА</vt:lpstr>
      <vt:lpstr>ДИНАМИКА ДОХОДОВ БЮДЖЕТА</vt:lpstr>
      <vt:lpstr>РАСХОДЫ БЮДЖЕТА ПО РАЗДЕЛАМ, ПОДРАЗДЕЛАМ КЛАССИФИКАЦИИ РАСХОДОВ БЮДЖЕТА</vt:lpstr>
      <vt:lpstr>РАСХОДЫ БЮДЖЕТА ПО РАЗДЕЛАМ, ПОДРАЗДЕЛАМ КЛАССИФИКАЦИИ РАСХОДОВ БЮДЖЕТА</vt:lpstr>
      <vt:lpstr>ДИНАМИКА РАСХОДОВ БЮДЖЕТА</vt:lpstr>
      <vt:lpstr>СТРУКТУРА РАСХОДОВ БЮДЖЕТА В 2022Г.</vt:lpstr>
      <vt:lpstr>РАСХОДЫ БЮДЖЕТА В РАЗРЕЗЕ МУНИЦИПАЛЬНЫХ ПРОГРАММ</vt:lpstr>
      <vt:lpstr>РАСХОДЫ БЮДЖЕТА В РАЗРЕЗЕ МУНИЦИПАЛЬНЫХ ПРОГРАММ</vt:lpstr>
      <vt:lpstr>СТРУКТУРА РАСХОДОВ НА 2023 ГОД В РАЗРЕЗЕ МУНИЦИПАЛЬНЫХ ПРОГРАММ 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Бюбжет для граждан</dc:title>
  <dc:creator>User</dc:creator>
  <cp:lastModifiedBy>User</cp:lastModifiedBy>
  <cp:revision>321</cp:revision>
  <cp:lastPrinted>2019-01-23T10:05:23Z</cp:lastPrinted>
  <dcterms:created xsi:type="dcterms:W3CDTF">2018-12-18T06:46:22Z</dcterms:created>
  <dcterms:modified xsi:type="dcterms:W3CDTF">2023-03-31T08:07:47Z</dcterms:modified>
</cp:coreProperties>
</file>