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6" r:id="rId16"/>
    <p:sldId id="277" r:id="rId17"/>
    <p:sldId id="272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150875.29999999999</c:v>
                </c:pt>
                <c:pt idx="1">
                  <c:v>182347.9</c:v>
                </c:pt>
                <c:pt idx="2">
                  <c:v>146785.29999999999</c:v>
                </c:pt>
                <c:pt idx="3">
                  <c:v>78107.3</c:v>
                </c:pt>
                <c:pt idx="4">
                  <c:v>75771.899999999994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67101.7</c:v>
                </c:pt>
                <c:pt idx="1">
                  <c:v>80444.800000000003</c:v>
                </c:pt>
                <c:pt idx="2">
                  <c:v>78838.399999999994</c:v>
                </c:pt>
                <c:pt idx="3">
                  <c:v>85315.6</c:v>
                </c:pt>
                <c:pt idx="4">
                  <c:v>92496.5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012800"/>
        <c:axId val="158166976"/>
        <c:axId val="0"/>
      </c:bar3DChart>
      <c:catAx>
        <c:axId val="64012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8166976"/>
        <c:crosses val="autoZero"/>
        <c:auto val="1"/>
        <c:lblAlgn val="ctr"/>
        <c:lblOffset val="100"/>
        <c:noMultiLvlLbl val="0"/>
      </c:catAx>
      <c:valAx>
        <c:axId val="15816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012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оценка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215985.9</c:v>
                </c:pt>
                <c:pt idx="1">
                  <c:v>248447</c:v>
                </c:pt>
                <c:pt idx="2">
                  <c:v>225623.7</c:v>
                </c:pt>
                <c:pt idx="3">
                  <c:v>155373.79999999999</c:v>
                </c:pt>
                <c:pt idx="4">
                  <c:v>168268.4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18336"/>
        <c:axId val="158170432"/>
        <c:axId val="0"/>
      </c:bar3DChart>
      <c:catAx>
        <c:axId val="663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8170432"/>
        <c:crosses val="autoZero"/>
        <c:auto val="1"/>
        <c:lblAlgn val="ctr"/>
        <c:lblOffset val="100"/>
        <c:noMultiLvlLbl val="0"/>
      </c:catAx>
      <c:valAx>
        <c:axId val="15817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3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140567714698368E-2"/>
          <c:y val="6.2499912105406022E-2"/>
          <c:w val="0.63308741158389814"/>
          <c:h val="0.928580720285650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22461.4</c:v>
                </c:pt>
                <c:pt idx="1">
                  <c:v>8311.7999999999993</c:v>
                </c:pt>
                <c:pt idx="2">
                  <c:v>25643.599999999999</c:v>
                </c:pt>
                <c:pt idx="3">
                  <c:v>149861.20000000001</c:v>
                </c:pt>
                <c:pt idx="4">
                  <c:v>18452.8</c:v>
                </c:pt>
                <c:pt idx="5">
                  <c:v>384.9</c:v>
                </c:pt>
                <c:pt idx="6">
                  <c:v>500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13863737362518"/>
          <c:y val="1.182533867544956E-2"/>
          <c:w val="0.36704289801133205"/>
          <c:h val="0.9749285944318423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182545543494E-2"/>
          <c:y val="0.10175151478895507"/>
          <c:w val="0.51845721623834518"/>
          <c:h val="0.79423582564900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c:v>
                </c:pt>
                <c:pt idx="4">
                  <c:v>АПК (аппаратно-программный комплекс) «Безопасный город на 2020-2024 годы»</c:v>
                </c:pt>
                <c:pt idx="5">
                  <c:v>Формирование современной городской среды городского поселения город Усмань  Усманского муниципального района Липецкой области Российской Федерации на 2020-2024 годы</c:v>
                </c:pt>
                <c:pt idx="6">
                  <c:v>Комплексное развитие городского поселения город Усмань  Усманского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c:v>
                </c:pt>
                <c:pt idx="7">
                  <c:v>Непрограммные расходы бюджета городского поселения город Усмань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23457.8</c:v>
                </c:pt>
                <c:pt idx="1">
                  <c:v>66866.5</c:v>
                </c:pt>
                <c:pt idx="2">
                  <c:v>6811.8</c:v>
                </c:pt>
                <c:pt idx="3">
                  <c:v>18039.7</c:v>
                </c:pt>
                <c:pt idx="4">
                  <c:v>1500</c:v>
                </c:pt>
                <c:pt idx="5">
                  <c:v>102998.6</c:v>
                </c:pt>
                <c:pt idx="6">
                  <c:v>2239.6</c:v>
                </c:pt>
                <c:pt idx="7">
                  <c:v>3709.7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3796814359559"/>
          <c:y val="1.3566868638527343E-2"/>
          <c:w val="0.42966946249669735"/>
          <c:h val="0.97469440717413169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0.87658</cdr:x>
      <cdr:y>0.03673</cdr:y>
    </cdr:from>
    <cdr:to>
      <cdr:x>1</cdr:x>
      <cdr:y>0.26991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0822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4632" cy="1224136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dirty="0" smtClean="0">
                <a:solidFill>
                  <a:prstClr val="white"/>
                </a:solidFill>
              </a:rPr>
              <a:t>БЮДЖЕТ </a:t>
            </a:r>
            <a:r>
              <a:rPr lang="ru-RU" sz="5400" b="1" u="sng" dirty="0">
                <a:solidFill>
                  <a:prstClr val="white"/>
                </a:solidFill>
              </a:rPr>
              <a:t>ДЛЯ ГРАЖДАН  </a:t>
            </a: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1800" b="1" u="sng" dirty="0" smtClean="0">
                <a:solidFill>
                  <a:prstClr val="white"/>
                </a:solidFill>
              </a:rPr>
              <a:t>к </a:t>
            </a:r>
            <a:r>
              <a:rPr lang="ru-RU" sz="1800" b="1" u="sng" dirty="0">
                <a:solidFill>
                  <a:prstClr val="white"/>
                </a:solidFill>
              </a:rPr>
              <a:t>проекту решения Совета депутатов «О бюджете городского поселения город Усмань </a:t>
            </a:r>
            <a:r>
              <a:rPr lang="ru-RU" sz="1800" b="1" u="sng" dirty="0" err="1">
                <a:solidFill>
                  <a:prstClr val="white"/>
                </a:solidFill>
              </a:rPr>
              <a:t>Усманского</a:t>
            </a:r>
            <a:r>
              <a:rPr lang="ru-RU" sz="1800" b="1" u="sng" dirty="0">
                <a:solidFill>
                  <a:prstClr val="white"/>
                </a:solidFill>
              </a:rPr>
              <a:t> муниципального района Липецкой области Российской Федерации на 20</a:t>
            </a:r>
            <a:r>
              <a:rPr lang="en-US" sz="1800" b="1" u="sng" dirty="0" smtClean="0">
                <a:solidFill>
                  <a:prstClr val="white"/>
                </a:solidFill>
              </a:rPr>
              <a:t>2</a:t>
            </a:r>
            <a:r>
              <a:rPr lang="ru-RU" sz="1800" b="1" u="sng" dirty="0" smtClean="0">
                <a:solidFill>
                  <a:prstClr val="white"/>
                </a:solidFill>
              </a:rPr>
              <a:t>1 </a:t>
            </a:r>
            <a:r>
              <a:rPr lang="ru-RU" sz="1800" b="1" u="sng" dirty="0">
                <a:solidFill>
                  <a:prstClr val="white"/>
                </a:solidFill>
              </a:rPr>
              <a:t>год и на плановый период </a:t>
            </a:r>
            <a:r>
              <a:rPr lang="ru-RU" sz="1800" b="1" u="sng" dirty="0" smtClean="0">
                <a:solidFill>
                  <a:prstClr val="white"/>
                </a:solidFill>
              </a:rPr>
              <a:t>2022 </a:t>
            </a:r>
            <a:r>
              <a:rPr lang="ru-RU" sz="1800" b="1" u="sng" dirty="0">
                <a:solidFill>
                  <a:prstClr val="white"/>
                </a:solidFill>
              </a:rPr>
              <a:t>и </a:t>
            </a:r>
            <a:r>
              <a:rPr lang="ru-RU" sz="1800" b="1" u="sng" dirty="0" smtClean="0">
                <a:solidFill>
                  <a:prstClr val="white"/>
                </a:solidFill>
              </a:rPr>
              <a:t>2023 </a:t>
            </a:r>
            <a:r>
              <a:rPr lang="ru-RU" sz="1800" b="1" u="sng" dirty="0">
                <a:solidFill>
                  <a:prstClr val="white"/>
                </a:solidFill>
              </a:rPr>
              <a:t>годов 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48649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76661,4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83188,6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90369,5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2177,0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146785,3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78107,3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75771,9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163422,9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и на плановый период 2022 и 2023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1-2023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67923"/>
              </p:ext>
            </p:extLst>
          </p:nvPr>
        </p:nvGraphicFramePr>
        <p:xfrm>
          <a:off x="1043608" y="1124743"/>
          <a:ext cx="7408864" cy="5616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64219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76661,4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83188,6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90369,5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28505,0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11160,4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11830,6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12455,0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22876,0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14351,0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2127,0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39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8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146785,3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78107,3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75771,9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37356,3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38124,0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29200,0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29006,2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39983,3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46571,9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06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80422,8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591923"/>
              </p:ext>
            </p:extLst>
          </p:nvPr>
        </p:nvGraphicFramePr>
        <p:xfrm>
          <a:off x="871538" y="1628800"/>
          <a:ext cx="780491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ДОХОДОВ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0984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403750"/>
              </p:ext>
            </p:extLst>
          </p:nvPr>
        </p:nvGraphicFramePr>
        <p:xfrm>
          <a:off x="251520" y="1700808"/>
          <a:ext cx="8640959" cy="4966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2021г.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22461,4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22461,4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22415,6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8311,8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техногенного характера, пожарная безопасность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8311,8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29688,3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21143,6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24188,3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149861,2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79856,0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89358,0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11372,0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76496"/>
              </p:ext>
            </p:extLst>
          </p:nvPr>
        </p:nvGraphicFramePr>
        <p:xfrm>
          <a:off x="251520" y="1772817"/>
          <a:ext cx="8640960" cy="4346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2023г.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143557,2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66896,7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66853,3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16449,6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16449,6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155373,8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508133"/>
              </p:ext>
            </p:extLst>
          </p:nvPr>
        </p:nvGraphicFramePr>
        <p:xfrm>
          <a:off x="871538" y="2420888"/>
          <a:ext cx="672479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ДИНАМИКА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489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2021Г.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42974"/>
              </p:ext>
            </p:extLst>
          </p:nvPr>
        </p:nvGraphicFramePr>
        <p:xfrm>
          <a:off x="251520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564864"/>
              </p:ext>
            </p:extLst>
          </p:nvPr>
        </p:nvGraphicFramePr>
        <p:xfrm>
          <a:off x="251520" y="1412776"/>
          <a:ext cx="8640960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6"/>
                <a:gridCol w="1536887"/>
                <a:gridCol w="1435552"/>
              </a:tblGrid>
              <a:tr h="5308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2023г.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21954,5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21776,6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66866,5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82704,5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92830,9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18039,7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18039,7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18008,8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7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102998,6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19575,8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29884"/>
              </p:ext>
            </p:extLst>
          </p:nvPr>
        </p:nvGraphicFramePr>
        <p:xfrm>
          <a:off x="251520" y="1290465"/>
          <a:ext cx="8640960" cy="2570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7015"/>
                <a:gridCol w="1451505"/>
                <a:gridCol w="1536888"/>
                <a:gridCol w="14355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2023г.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направленное на организацию благоустройства территории города Усмань на 2021-2024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2239,6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3709,7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8709,7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11686,7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225623,7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155373,8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168268,4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49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88912"/>
              </p:ext>
            </p:extLst>
          </p:nvPr>
        </p:nvGraphicFramePr>
        <p:xfrm>
          <a:off x="251520" y="1124744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РАСХОДОВ НА </a:t>
            </a:r>
            <a:r>
              <a:rPr lang="ru-RU" sz="3200" dirty="0" smtClean="0"/>
              <a:t>2021 </a:t>
            </a:r>
            <a:r>
              <a:rPr lang="ru-RU" sz="3200" dirty="0"/>
              <a:t>ГОД В РАЗРЕЗЕ МУНИЦИПАЛЬНЫХ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6085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год и на плановый период 2022 и 2023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1972</TotalTime>
  <Words>1092</Words>
  <Application>Microsoft Office PowerPoint</Application>
  <PresentationFormat>Экран (4:3)</PresentationFormat>
  <Paragraphs>319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               БЮДЖЕТ ДЛЯ ГРАЖДАН  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2021 год и на плановый период 2022 и 2023 годов 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2021Г.</vt:lpstr>
      <vt:lpstr>РАСХОДЫ БЮДЖЕТА В РАЗРЕЗЕ МУНИЦИПАЛЬНЫХ ПРОГРАММ</vt:lpstr>
      <vt:lpstr>РАСХОДЫ БЮДЖЕТА В РАЗРЕЗЕ МУНИЦИПАЛЬНЫХ ПРОГРАММ</vt:lpstr>
      <vt:lpstr>СТРУКТУРА РАСХОДОВ НА 2021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Name</cp:lastModifiedBy>
  <cp:revision>284</cp:revision>
  <cp:lastPrinted>2019-01-23T10:05:23Z</cp:lastPrinted>
  <dcterms:created xsi:type="dcterms:W3CDTF">2018-12-18T06:46:22Z</dcterms:created>
  <dcterms:modified xsi:type="dcterms:W3CDTF">2021-03-19T07:35:58Z</dcterms:modified>
</cp:coreProperties>
</file>