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план 2021</c:v>
                </c:pt>
                <c:pt idx="4">
                  <c:v>план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55913.7</c:v>
                </c:pt>
                <c:pt idx="1">
                  <c:v>150875.20000000001</c:v>
                </c:pt>
                <c:pt idx="2">
                  <c:v>113607.9</c:v>
                </c:pt>
                <c:pt idx="3">
                  <c:v>96346.6</c:v>
                </c:pt>
                <c:pt idx="4">
                  <c:v>74520.7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план 2021</c:v>
                </c:pt>
                <c:pt idx="4">
                  <c:v>план 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58722.3</c:v>
                </c:pt>
                <c:pt idx="1">
                  <c:v>67101.7</c:v>
                </c:pt>
                <c:pt idx="2">
                  <c:v>70076.899999999994</c:v>
                </c:pt>
                <c:pt idx="3">
                  <c:v>77799.3</c:v>
                </c:pt>
                <c:pt idx="4">
                  <c:v>84371.6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36896"/>
        <c:axId val="32346880"/>
        <c:axId val="0"/>
      </c:bar3DChart>
      <c:catAx>
        <c:axId val="3233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346880"/>
        <c:crosses val="autoZero"/>
        <c:auto val="1"/>
        <c:lblAlgn val="ctr"/>
        <c:lblOffset val="100"/>
        <c:noMultiLvlLbl val="0"/>
      </c:catAx>
      <c:valAx>
        <c:axId val="3234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336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4814512674146"/>
          <c:y val="4.0432310266644456E-2"/>
          <c:w val="0.78895490292571246"/>
          <c:h val="0.619425276532245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dirty="0" smtClean="0"/>
                      <a:t>124293,4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2018</c:v>
                </c:pt>
                <c:pt idx="1">
                  <c:v>оценка 2019</c:v>
                </c:pt>
                <c:pt idx="2">
                  <c:v>план 2020</c:v>
                </c:pt>
                <c:pt idx="3">
                  <c:v>план 2021</c:v>
                </c:pt>
                <c:pt idx="4">
                  <c:v>план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124293.4</c:v>
                </c:pt>
                <c:pt idx="1">
                  <c:v>215985.9</c:v>
                </c:pt>
                <c:pt idx="2">
                  <c:v>178684.79999999999</c:v>
                </c:pt>
                <c:pt idx="3">
                  <c:v>169445.9</c:v>
                </c:pt>
                <c:pt idx="4">
                  <c:v>158892.29999999999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821888"/>
        <c:axId val="62823424"/>
        <c:axId val="0"/>
      </c:bar3DChart>
      <c:catAx>
        <c:axId val="62821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2823424"/>
        <c:crosses val="autoZero"/>
        <c:auto val="1"/>
        <c:lblAlgn val="ctr"/>
        <c:lblOffset val="100"/>
        <c:noMultiLvlLbl val="0"/>
      </c:catAx>
      <c:valAx>
        <c:axId val="6282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282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124576851385E-4"/>
          <c:y val="7.3523080768803456E-2"/>
          <c:w val="0.58623495774923395"/>
          <c:h val="0.80004305077213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23079.599999999999</c:v>
                </c:pt>
                <c:pt idx="1">
                  <c:v>7798.6</c:v>
                </c:pt>
                <c:pt idx="2">
                  <c:v>64395.5</c:v>
                </c:pt>
                <c:pt idx="3">
                  <c:v>68968.100000000006</c:v>
                </c:pt>
                <c:pt idx="4">
                  <c:v>13610.8</c:v>
                </c:pt>
                <c:pt idx="5">
                  <c:v>322.60000000000002</c:v>
                </c:pt>
                <c:pt idx="6">
                  <c:v>500</c:v>
                </c:pt>
                <c:pt idx="7">
                  <c:v>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 и правоохранительная деятельность
</c:v>
                </c:pt>
                <c:pt idx="2">
                  <c:v>Национальная экономика
</c:v>
                </c:pt>
                <c:pt idx="3">
                  <c:v>Жилищно-коммунальное хозяйство
</c:v>
                </c:pt>
                <c:pt idx="4">
                  <c:v>Культура, кинематография
</c:v>
                </c:pt>
                <c:pt idx="5">
                  <c:v>Социальная политика
</c:v>
                </c:pt>
                <c:pt idx="6">
                  <c:v>Физическая культура и спорт
</c:v>
                </c:pt>
                <c:pt idx="7">
                  <c:v>Обслуживание государственного и муниципального долга
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36069686464089"/>
          <c:y val="5.0706171536495946E-2"/>
          <c:w val="0.39263930313535911"/>
          <c:h val="0.94929382846350407"/>
        </c:manualLayout>
      </c:layout>
      <c:overlay val="0"/>
      <c:txPr>
        <a:bodyPr/>
        <a:lstStyle/>
        <a:p>
          <a:pPr>
            <a:defRPr sz="1200" b="1" i="0" kern="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558713861912497E-2"/>
          <c:y val="8.1566950519011402E-2"/>
          <c:w val="0.50772067566413648"/>
          <c:h val="0.774898509775190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Развитие социальной сферы городского поселения город Усмань Усманского муниципального района Липецкой области Российской Федерации на 2020-2024 годы
</c:v>
                </c:pt>
                <c:pt idx="1">
                  <c:v>Обеспечение населения городского поселения город Усмань Усманского муниципального района Липецкой области Российской Федерации качественным жильем, инфраструктурой и услугами ЖКХ на 2020-2024 годы
</c:v>
                </c:pt>
                <c:pt idx="2">
                  <c:v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
</c:v>
                </c:pt>
                <c:pt idx="3">
                  <c:v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
</c:v>
                </c:pt>
                <c:pt idx="4">
                  <c:v>АПК (аппаратно-программный комплекс) «Безопасный город на 2020-2024 годы»
</c:v>
                </c:pt>
                <c:pt idx="5">
                  <c:v>Непрограммные расходы бюджета городского поселения город Усмань
</c:v>
                </c:pt>
                <c:pt idx="6">
                  <c:v>Формирование современной городской среды городского поселения город Усмань Усманского муниципального района Липецкой области Российской Федерации на 2020-2024 годы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18215.8</c:v>
                </c:pt>
                <c:pt idx="1">
                  <c:v>103912.8</c:v>
                </c:pt>
                <c:pt idx="2">
                  <c:v>6298.6</c:v>
                </c:pt>
                <c:pt idx="3">
                  <c:v>17377.400000000001</c:v>
                </c:pt>
                <c:pt idx="4">
                  <c:v>1500</c:v>
                </c:pt>
                <c:pt idx="5">
                  <c:v>4918.2</c:v>
                </c:pt>
                <c:pt idx="6">
                  <c:v>26462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731239228699112"/>
          <c:y val="0"/>
          <c:w val="0.46297920524900349"/>
          <c:h val="1"/>
        </c:manualLayout>
      </c:layout>
      <c:overlay val="0"/>
      <c:txPr>
        <a:bodyPr/>
        <a:lstStyle/>
        <a:p>
          <a:pPr>
            <a:defRPr sz="1200" b="1" i="0" kern="8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4632" cy="1224136"/>
          </a:xfrm>
        </p:spPr>
        <p:txBody>
          <a:bodyPr>
            <a:noAutofit/>
          </a:bodyPr>
          <a:lstStyle/>
          <a:p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en-US" sz="5400" b="1" u="sng" dirty="0">
                <a:solidFill>
                  <a:prstClr val="white"/>
                </a:solidFill>
              </a:rPr>
              <a:t/>
            </a:r>
            <a:br>
              <a:rPr lang="en-US" sz="5400" b="1" u="sng" dirty="0">
                <a:solidFill>
                  <a:prstClr val="white"/>
                </a:solidFill>
              </a:rPr>
            </a:b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5400" b="1" u="sng" smtClean="0">
                <a:solidFill>
                  <a:prstClr val="white"/>
                </a:solidFill>
              </a:rPr>
              <a:t>БЮДЖЕТ </a:t>
            </a:r>
            <a:r>
              <a:rPr lang="ru-RU" sz="5400" b="1" u="sng" dirty="0">
                <a:solidFill>
                  <a:prstClr val="white"/>
                </a:solidFill>
              </a:rPr>
              <a:t>ДЛЯ </a:t>
            </a:r>
            <a:r>
              <a:rPr lang="ru-RU" sz="5400" b="1" u="sng">
                <a:solidFill>
                  <a:prstClr val="white"/>
                </a:solidFill>
              </a:rPr>
              <a:t>ГРАЖДАН  </a:t>
            </a:r>
            <a:r>
              <a:rPr lang="en-US" sz="5400" b="1" u="sng" dirty="0" smtClean="0">
                <a:solidFill>
                  <a:prstClr val="white"/>
                </a:solidFill>
              </a:rPr>
              <a:t/>
            </a:r>
            <a:br>
              <a:rPr lang="en-US" sz="5400" b="1" u="sng" dirty="0" smtClean="0">
                <a:solidFill>
                  <a:prstClr val="white"/>
                </a:solidFill>
              </a:rPr>
            </a:br>
            <a:r>
              <a:rPr lang="ru-RU" sz="1800" b="1" u="sng" dirty="0" smtClean="0">
                <a:solidFill>
                  <a:prstClr val="white"/>
                </a:solidFill>
              </a:rPr>
              <a:t>к </a:t>
            </a:r>
            <a:r>
              <a:rPr lang="ru-RU" sz="1800" b="1" u="sng" dirty="0">
                <a:solidFill>
                  <a:prstClr val="white"/>
                </a:solidFill>
              </a:rPr>
              <a:t>проекту решения Совета депутатов «О бюджете городского поселения город Усмань </a:t>
            </a:r>
            <a:r>
              <a:rPr lang="ru-RU" sz="1800" b="1" u="sng" dirty="0" err="1">
                <a:solidFill>
                  <a:prstClr val="white"/>
                </a:solidFill>
              </a:rPr>
              <a:t>Усманского</a:t>
            </a:r>
            <a:r>
              <a:rPr lang="ru-RU" sz="1800" b="1" u="sng" dirty="0">
                <a:solidFill>
                  <a:prstClr val="white"/>
                </a:solidFill>
              </a:rPr>
              <a:t> муниципального района Липецкой области Российской Федерации на 20</a:t>
            </a:r>
            <a:r>
              <a:rPr lang="en-US" sz="1800" b="1" u="sng" dirty="0">
                <a:solidFill>
                  <a:prstClr val="white"/>
                </a:solidFill>
              </a:rPr>
              <a:t>20</a:t>
            </a:r>
            <a:r>
              <a:rPr lang="ru-RU" sz="1800" b="1" u="sng" dirty="0">
                <a:solidFill>
                  <a:prstClr val="white"/>
                </a:solidFill>
              </a:rPr>
              <a:t> год и на плановый период 202</a:t>
            </a:r>
            <a:r>
              <a:rPr lang="en-US" sz="1800" b="1" u="sng" dirty="0">
                <a:solidFill>
                  <a:prstClr val="white"/>
                </a:solidFill>
              </a:rPr>
              <a:t>1</a:t>
            </a:r>
            <a:r>
              <a:rPr lang="ru-RU" sz="1800" b="1" u="sng" dirty="0">
                <a:solidFill>
                  <a:prstClr val="white"/>
                </a:solidFill>
              </a:rPr>
              <a:t> и 202</a:t>
            </a:r>
            <a:r>
              <a:rPr lang="en-US" sz="1800" b="1" u="sng" dirty="0">
                <a:solidFill>
                  <a:prstClr val="white"/>
                </a:solidFill>
              </a:rPr>
              <a:t>2</a:t>
            </a:r>
            <a:r>
              <a:rPr lang="ru-RU" sz="1800" b="1" u="sng" dirty="0">
                <a:solidFill>
                  <a:prstClr val="white"/>
                </a:solidFill>
              </a:rPr>
              <a:t> годов </a:t>
            </a:r>
            <a:endParaRPr lang="ru-RU" sz="5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19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2" y="227687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191202"/>
              </p:ext>
            </p:extLst>
          </p:nvPr>
        </p:nvGraphicFramePr>
        <p:xfrm>
          <a:off x="4139952" y="2636912"/>
          <a:ext cx="4608512" cy="274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008112"/>
                <a:gridCol w="1008112"/>
                <a:gridCol w="1008112"/>
              </a:tblGrid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</a:t>
                      </a:r>
                      <a:r>
                        <a:rPr lang="en-US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</a:t>
                      </a:r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67871,9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75594,3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82166,6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113607,9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96346,6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74520,7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3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183684,8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174145,9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158892,3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44824"/>
            <a:ext cx="3528392" cy="38884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доходной части бюджета городского поселения город Усмань </a:t>
            </a:r>
            <a:r>
              <a:rPr lang="ru-RU" sz="14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Федерации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на плановый период 202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годов осуществлялось на основе прогноза социально-экономического развития городского поселения город Усмань на 20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год, основных направлений налоговой политики и бюджетной политики на очередной финансовый год и плановый период, с учетом действующего законодательства Российской Федерации.</a:t>
            </a:r>
            <a:endParaRPr lang="ru-RU" sz="1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990363"/>
              </p:ext>
            </p:extLst>
          </p:nvPr>
        </p:nvGraphicFramePr>
        <p:xfrm>
          <a:off x="1043608" y="1196752"/>
          <a:ext cx="7408864" cy="5227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6406"/>
                <a:gridCol w="1440160"/>
                <a:gridCol w="1368152"/>
                <a:gridCol w="14041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 неналоговые доходы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</a:p>
                    <a:p>
                      <a:pPr algn="ctr"/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67871,9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75594,3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82166,6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24657,0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31750,0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9922,9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10605,3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18509,0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21309,0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22394,0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14783,0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15840,0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2205,0</a:t>
                      </a:r>
                      <a:endParaRPr lang="ru-RU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113607,9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96346,6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74520,7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36726,4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37150,0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38124,0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76881,5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59196,6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36396,7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тыс. руб." title="тыс. руб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847651"/>
              </p:ext>
            </p:extLst>
          </p:nvPr>
        </p:nvGraphicFramePr>
        <p:xfrm>
          <a:off x="827584" y="1772816"/>
          <a:ext cx="76328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2904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ДИНАМИКА ДОХОДОВ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915298"/>
              </p:ext>
            </p:extLst>
          </p:nvPr>
        </p:nvGraphicFramePr>
        <p:xfrm>
          <a:off x="251520" y="1700808"/>
          <a:ext cx="8640959" cy="4549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08057"/>
                <a:gridCol w="1259745"/>
                <a:gridCol w="1343727"/>
                <a:gridCol w="1343727"/>
                <a:gridCol w="1385703"/>
              </a:tblGrid>
              <a:tr h="5829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2020г.</a:t>
                      </a:r>
                    </a:p>
                    <a:p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 </a:t>
                      </a:r>
                    </a:p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тыс. руб.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23079,6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22227,4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22227,8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3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техногенного характера, гражданская оборона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7548,6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4648,6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4648,6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03 10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64395,5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51196,8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28555,9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(дорожные фонды)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04 09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60295,5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45396,8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22755,9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1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68968,1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67526,9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67784,8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РАСХОДЫ БЮДЖЕТА ПО РАЗДЕЛАМ, ПОДРАЗДЕЛАМ КЛАССИФИКАЦИИ РАСХОДОВ БЮДЖЕТА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43437"/>
              </p:ext>
            </p:extLst>
          </p:nvPr>
        </p:nvGraphicFramePr>
        <p:xfrm>
          <a:off x="251520" y="1772817"/>
          <a:ext cx="8640960" cy="4968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76022"/>
                <a:gridCol w="1311008"/>
                <a:gridCol w="1259745"/>
                <a:gridCol w="1292465"/>
                <a:gridCol w="1301720"/>
              </a:tblGrid>
              <a:tr h="66395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Раздел, подраздел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2022г.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10294,9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5374,4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5274,3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3745,0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05 03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54928,2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60298,2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60910,5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13610,8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08 01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13610,8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13587,6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9181,4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21015,0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178684,8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169445,9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158892,3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368152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БЮДЖЕТА ПО РАЗДЕЛАМ, ПОДРАЗДЕЛАМ </a:t>
            </a:r>
            <a:r>
              <a:rPr lang="ru-RU" sz="3200" dirty="0" smtClean="0"/>
              <a:t>КЛАССИФИКАЦИИ РАСХОДОВ </a:t>
            </a:r>
            <a:r>
              <a:rPr lang="ru-RU" sz="3200" dirty="0"/>
              <a:t>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610469"/>
              </p:ext>
            </p:extLst>
          </p:nvPr>
        </p:nvGraphicFramePr>
        <p:xfrm>
          <a:off x="827584" y="2276872"/>
          <a:ext cx="7408862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ДИНАМИКА РАСХОДОВ БЮДЖЕТА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679992"/>
              </p:ext>
            </p:extLst>
          </p:nvPr>
        </p:nvGraphicFramePr>
        <p:xfrm>
          <a:off x="395536" y="980728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РАСХОДОВ БЮДЖЕТА В 2020Г.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172700"/>
              </p:ext>
            </p:extLst>
          </p:nvPr>
        </p:nvGraphicFramePr>
        <p:xfrm>
          <a:off x="251520" y="908720"/>
          <a:ext cx="8640960" cy="588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7884"/>
                <a:gridCol w="1427710"/>
                <a:gridCol w="1511693"/>
                <a:gridCol w="1553673"/>
              </a:tblGrid>
              <a:tr h="5671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2020г.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2021г.</a:t>
                      </a:r>
                    </a:p>
                    <a:p>
                      <a:pPr algn="ctr"/>
                      <a:r>
                        <a:rPr lang="ru-RU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2022г. </a:t>
                      </a:r>
                      <a:r>
                        <a:rPr lang="ru-RU" sz="16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тыс.руб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8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18215,8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19892,6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19892,6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103912,8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83960,5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60977,4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1398,6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17377,4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17372,0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17367,8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2020-2024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город Усмань 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26462,0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30074,4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30674,5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бюджета городского поселения город Усмань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4918,2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13247,8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25081,4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178684,8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169445,9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158892,3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РАСХОДЫ БЮДЖЕТА В РАЗРЕЗЕ МУНИЦИПАЛЬНЫХ ПРОГРАММ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739658"/>
              </p:ext>
            </p:extLst>
          </p:nvPr>
        </p:nvGraphicFramePr>
        <p:xfrm>
          <a:off x="251520" y="1124744"/>
          <a:ext cx="871296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СТРУКТУРА РАСХОДОВ НА 2020 ГОД В РАЗРЕЗЕ МУНИЦИПАЛЬНЫХ ПРОГРАММ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 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проекта одного из главных финансовых документов – бюджетом городского поселения город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на 20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годов. Представленная информация предназначена для широкого круга пользователей и будет интересна и полезна всему населению, так как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город Усмань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города. Мы постарались в доступной и понятной форме для граждан, показать основные показатели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городского поселения город Усмань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Усманского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Липецкой области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Федерации.</a:t>
            </a: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городе Усмани.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ЧТО ТАКОЕ «БЮДЖЕТ ДЛЯ ГРАЖДАН»?</a:t>
            </a:r>
            <a:endParaRPr lang="ru-RU" sz="40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69598"/>
            <a:ext cx="3672408" cy="2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БЮДЖЕТ? </a:t>
            </a:r>
            <a:endParaRPr lang="ru-RU" sz="36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БЮДЖЕТОВ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ОСНОВНЫЕ ПАРАМЕТРЫ БЮДЖЕТА</a:t>
            </a:r>
            <a:endParaRPr lang="ru-RU" sz="36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ДОХОДЫ И РАСХОДЫ БЮДЖЕТА</a:t>
            </a:r>
            <a:endParaRPr lang="ru-RU" sz="36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НАЛОГОВЫХ ДОХОДОВ</a:t>
            </a:r>
            <a:endParaRPr lang="ru-RU" sz="36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8568953" cy="43924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1804</TotalTime>
  <Words>1048</Words>
  <Application>Microsoft Office PowerPoint</Application>
  <PresentationFormat>Экран (4:3)</PresentationFormat>
  <Paragraphs>309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                БЮДЖЕТ ДЛЯ ГРАЖДАН   к проекту решения Совета депутатов «О бюджете городского поселения город Усмань Усманского муниципального района Липецкой области Российской Федерации на 2020 год и на плановый период 2021 и 2022 годов </vt:lpstr>
      <vt:lpstr>ЧТО ТАКОЕ «БЮДЖЕТ ДЛЯ ГРАЖДАН»?</vt:lpstr>
      <vt:lpstr>ЧТО ТАКОЕ БЮДЖЕТ?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ДОХОДЫ БЮДЖЕТА</vt:lpstr>
      <vt:lpstr>ДОХОДЫ БЮДЖЕТА</vt:lpstr>
      <vt:lpstr>ДИНАМИКА ДОХОДОВ БЮДЖЕТА</vt:lpstr>
      <vt:lpstr>РАСХОДЫ БЮДЖЕТА ПО РАЗДЕЛАМ, ПОДРАЗДЕЛАМ КЛАССИФИКАЦИИ РАСХОДОВ БЮДЖЕТА</vt:lpstr>
      <vt:lpstr>РАСХОДЫ БЮДЖЕТА ПО РАЗДЕЛАМ, ПОДРАЗДЕЛАМ КЛАССИФИКАЦИИ РАСХОДОВ БЮДЖЕТА</vt:lpstr>
      <vt:lpstr>ДИНАМИКА РАСХОДОВ БЮДЖЕТА</vt:lpstr>
      <vt:lpstr>СТРУКТУРА РАСХОДОВ БЮДЖЕТА В 2020Г.</vt:lpstr>
      <vt:lpstr>РАСХОДЫ БЮДЖЕТА В РАЗРЕЗЕ МУНИЦИПАЛЬНЫХ ПРОГРАММ</vt:lpstr>
      <vt:lpstr>СТРУКТУРА РАСХОДОВ НА 2020 ГОД В РАЗРЕЗЕ МУНИЦИПАЛЬНЫХ ПРОГРАММ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194</cp:revision>
  <cp:lastPrinted>2019-01-23T10:05:23Z</cp:lastPrinted>
  <dcterms:created xsi:type="dcterms:W3CDTF">2018-12-18T06:46:22Z</dcterms:created>
  <dcterms:modified xsi:type="dcterms:W3CDTF">2020-05-25T09:50:07Z</dcterms:modified>
</cp:coreProperties>
</file>