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оценка 2018</c:v>
                </c:pt>
                <c:pt idx="2">
                  <c:v>план 2019</c:v>
                </c:pt>
                <c:pt idx="3">
                  <c:v>план 2020</c:v>
                </c:pt>
                <c:pt idx="4">
                  <c:v>план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89659.4</c:v>
                </c:pt>
                <c:pt idx="1">
                  <c:v>25553.599999999999</c:v>
                </c:pt>
                <c:pt idx="2">
                  <c:v>29086</c:v>
                </c:pt>
                <c:pt idx="3">
                  <c:v>28736</c:v>
                </c:pt>
                <c:pt idx="4">
                  <c:v>29394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оценка 2018</c:v>
                </c:pt>
                <c:pt idx="2">
                  <c:v>план 2019</c:v>
                </c:pt>
                <c:pt idx="3">
                  <c:v>план 2020</c:v>
                </c:pt>
                <c:pt idx="4">
                  <c:v>план 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56461.1</c:v>
                </c:pt>
                <c:pt idx="1">
                  <c:v>57378.9</c:v>
                </c:pt>
                <c:pt idx="2">
                  <c:v>62800.5</c:v>
                </c:pt>
                <c:pt idx="3">
                  <c:v>66438.7</c:v>
                </c:pt>
                <c:pt idx="4">
                  <c:v>74734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125248"/>
        <c:axId val="111126784"/>
        <c:axId val="0"/>
      </c:bar3DChart>
      <c:catAx>
        <c:axId val="11112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1126784"/>
        <c:crosses val="autoZero"/>
        <c:auto val="1"/>
        <c:lblAlgn val="ctr"/>
        <c:lblOffset val="100"/>
        <c:noMultiLvlLbl val="0"/>
      </c:catAx>
      <c:valAx>
        <c:axId val="11112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1125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4814512674146"/>
          <c:y val="4.0432310266644456E-2"/>
          <c:w val="0.78895490292571246"/>
          <c:h val="0.619425276532245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 smtClean="0"/>
                      <a:t>91776,3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оценка 2018</c:v>
                </c:pt>
                <c:pt idx="2">
                  <c:v>план 2019</c:v>
                </c:pt>
                <c:pt idx="3">
                  <c:v>план 2020</c:v>
                </c:pt>
                <c:pt idx="4">
                  <c:v>план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91776.3</c:v>
                </c:pt>
                <c:pt idx="1">
                  <c:v>82932.5</c:v>
                </c:pt>
                <c:pt idx="2">
                  <c:v>88386.5</c:v>
                </c:pt>
                <c:pt idx="3">
                  <c:v>90174.7</c:v>
                </c:pt>
                <c:pt idx="4">
                  <c:v>104128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446080"/>
        <c:axId val="112451968"/>
        <c:axId val="0"/>
      </c:bar3DChart>
      <c:catAx>
        <c:axId val="11244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2451968"/>
        <c:crosses val="autoZero"/>
        <c:auto val="1"/>
        <c:lblAlgn val="ctr"/>
        <c:lblOffset val="100"/>
        <c:noMultiLvlLbl val="0"/>
      </c:catAx>
      <c:valAx>
        <c:axId val="11245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244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8124576851385E-4"/>
          <c:y val="7.3523080768803456E-2"/>
          <c:w val="0.58623495774923395"/>
          <c:h val="0.80004305077213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 и правоохранительная деятельность
</c:v>
                </c:pt>
                <c:pt idx="2">
                  <c:v>Национальная экономика
</c:v>
                </c:pt>
                <c:pt idx="3">
                  <c:v>Жилищно-коммунальное хозяйство
</c:v>
                </c:pt>
                <c:pt idx="4">
                  <c:v>Культура, кинематография
</c:v>
                </c:pt>
                <c:pt idx="5">
                  <c:v>Социальная политика
</c:v>
                </c:pt>
                <c:pt idx="6">
                  <c:v>Физическая культура и спорт
</c:v>
                </c:pt>
                <c:pt idx="7">
                  <c:v>Обслуживание государственного и муниципального долга
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19719.599999999999</c:v>
                </c:pt>
                <c:pt idx="1">
                  <c:v>6000</c:v>
                </c:pt>
                <c:pt idx="2">
                  <c:v>16379.5</c:v>
                </c:pt>
                <c:pt idx="3">
                  <c:v>33521.699999999997</c:v>
                </c:pt>
                <c:pt idx="4">
                  <c:v>12032.6</c:v>
                </c:pt>
                <c:pt idx="5">
                  <c:v>228.3</c:v>
                </c:pt>
                <c:pt idx="6">
                  <c:v>500</c:v>
                </c:pt>
                <c:pt idx="7">
                  <c:v>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 и правоохранительная деятельность
</c:v>
                </c:pt>
                <c:pt idx="2">
                  <c:v>Национальная экономика
</c:v>
                </c:pt>
                <c:pt idx="3">
                  <c:v>Жилищно-коммунальное хозяйство
</c:v>
                </c:pt>
                <c:pt idx="4">
                  <c:v>Культура, кинематография
</c:v>
                </c:pt>
                <c:pt idx="5">
                  <c:v>Социальная политика
</c:v>
                </c:pt>
                <c:pt idx="6">
                  <c:v>Физическая культура и спорт
</c:v>
                </c:pt>
                <c:pt idx="7">
                  <c:v>Обслуживание государственного и муниципального долга
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736069686464089"/>
          <c:y val="5.0706171536495946E-2"/>
          <c:w val="0.39263930313535911"/>
          <c:h val="0.94929382846350407"/>
        </c:manualLayout>
      </c:layout>
      <c:overlay val="0"/>
      <c:txPr>
        <a:bodyPr/>
        <a:lstStyle/>
        <a:p>
          <a:pPr>
            <a:defRPr sz="1200" b="1" i="0" kern="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558713861912497E-2"/>
          <c:y val="8.1566950519011402E-2"/>
          <c:w val="0.50772067566413648"/>
          <c:h val="0.774898509775190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Развитие социальной сферы городского поселения город Усмань Усманского муниципального района Липецкой области Российской Федерации на 2014-2020 годы
</c:v>
                </c:pt>
                <c:pt idx="1">
                  <c:v>Обеспечение населения городского поселения город Усмань Усманского муниципального района Липецкой области Российской Федерации качественным жильем, инфраструктурой и услугами ЖКХ на 2014-2020 годы
</c:v>
                </c:pt>
                <c:pt idx="2">
                  <c:v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2014-2020 годы
</c:v>
                </c:pt>
                <c:pt idx="3">
                  <c:v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2014-2020 годы
</c:v>
                </c:pt>
                <c:pt idx="4">
                  <c:v>АПК (аппаратно-программный комплекс) «Безопасный город на 2016-2020 годы»
</c:v>
                </c:pt>
                <c:pt idx="5">
                  <c:v>Непрограммные расходы бюджета городского поселения город Усмань
</c:v>
                </c:pt>
                <c:pt idx="6">
                  <c:v>Профилактика правонарушений в городском поселении город Усмань Усманского муниципального района Липецкой области Российской Федерации на 2018-2024 годы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17382.599999999999</c:v>
                </c:pt>
                <c:pt idx="1">
                  <c:v>46558.6</c:v>
                </c:pt>
                <c:pt idx="2">
                  <c:v>5000</c:v>
                </c:pt>
                <c:pt idx="3">
                  <c:v>15496.3</c:v>
                </c:pt>
                <c:pt idx="4">
                  <c:v>1000</c:v>
                </c:pt>
                <c:pt idx="5">
                  <c:v>3255.4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731239228699112"/>
          <c:y val="0"/>
          <c:w val="0.46297920524900349"/>
          <c:h val="1"/>
        </c:manualLayout>
      </c:layout>
      <c:overlay val="0"/>
      <c:txPr>
        <a:bodyPr/>
        <a:lstStyle/>
        <a:p>
          <a:pPr>
            <a:defRPr sz="1200" b="1" i="0" kern="8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4632" cy="1584175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</a:rPr>
              <a:t>БЮДЖЕТ ДЛЯ ГРАЖДАН  </a:t>
            </a:r>
            <a:br>
              <a:rPr lang="ru-RU" sz="5400" b="1" u="sng" dirty="0" smtClean="0">
                <a:solidFill>
                  <a:schemeClr val="bg1"/>
                </a:solidFill>
              </a:rPr>
            </a:br>
            <a:r>
              <a:rPr lang="ru-RU" sz="1800" b="1" u="sng" dirty="0" smtClean="0">
                <a:solidFill>
                  <a:schemeClr val="bg1"/>
                </a:solidFill>
              </a:rPr>
              <a:t>к проекту решения Совета депутатов «О бюджете городского поселения город Усмань </a:t>
            </a:r>
            <a:r>
              <a:rPr lang="ru-RU" sz="1800" b="1" u="sng" dirty="0" err="1" smtClean="0">
                <a:solidFill>
                  <a:schemeClr val="bg1"/>
                </a:solidFill>
              </a:rPr>
              <a:t>Усманского</a:t>
            </a:r>
            <a:r>
              <a:rPr lang="ru-RU" sz="1800" b="1" u="sng" dirty="0" smtClean="0">
                <a:solidFill>
                  <a:schemeClr val="bg1"/>
                </a:solidFill>
              </a:rPr>
              <a:t> муниципального района Липецкой области Российской Федерации на 2019 год и на плановый период 2020 и 2021 годов </a:t>
            </a:r>
            <a:endParaRPr lang="ru-RU" sz="54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201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688016"/>
              </p:ext>
            </p:extLst>
          </p:nvPr>
        </p:nvGraphicFramePr>
        <p:xfrm>
          <a:off x="4139952" y="2636912"/>
          <a:ext cx="4420540" cy="260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936104"/>
                <a:gridCol w="936104"/>
                <a:gridCol w="964156"/>
              </a:tblGrid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60288,0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64088,7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72396,5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2512,5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2337,5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29086,0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28736,0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29394,0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91886,5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95174,7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104128,0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844824"/>
            <a:ext cx="3528392" cy="3888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 городского поселения город Усмань </a:t>
            </a:r>
            <a:r>
              <a:rPr lang="ru-RU" sz="14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Федерации на 2019 и на плановый период 2020 и 2021 годов осуществлялось на основе прогноза социально-экономического развития городского поселения город Усмань на 201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год, основных направлений налоговой политики и бюджетной политики на очередной финансовый год и плановый период, с учетом действующего законодательства Российской Федерации.</a:t>
            </a:r>
            <a:endParaRPr lang="ru-RU" sz="1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753181"/>
              </p:ext>
            </p:extLst>
          </p:nvPr>
        </p:nvGraphicFramePr>
        <p:xfrm>
          <a:off x="1043608" y="1196752"/>
          <a:ext cx="7408864" cy="551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6406"/>
                <a:gridCol w="1440160"/>
                <a:gridCol w="1368152"/>
                <a:gridCol w="14041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 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60288,0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64088,7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72396,5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20622,0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22690,0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24930,0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8479,5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8697,7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8959,5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14342,5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15774,0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21496,0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16844,0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16927,0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17011,0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2512,5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2350,0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2337,5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находящегося в государственной и муниципальной собственности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862,5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687,5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тыс. руб." title="тыс. руб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682647"/>
              </p:ext>
            </p:extLst>
          </p:nvPr>
        </p:nvGraphicFramePr>
        <p:xfrm>
          <a:off x="827584" y="1772816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2904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ДИНАМИКА ДОХОДОВ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87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276249"/>
              </p:ext>
            </p:extLst>
          </p:nvPr>
        </p:nvGraphicFramePr>
        <p:xfrm>
          <a:off x="251520" y="1700808"/>
          <a:ext cx="8640959" cy="5067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8057"/>
                <a:gridCol w="1259745"/>
                <a:gridCol w="1343727"/>
                <a:gridCol w="1343727"/>
                <a:gridCol w="1385703"/>
              </a:tblGrid>
              <a:tr h="5829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2019г.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 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19719,6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19369,6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19369,6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техногенного характера, гражданская оборона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03 10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16379,5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14497,7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15259,5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(дорожные фонды)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8479,5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8697,7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8959,5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04 12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33521,7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34571,7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36571,7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РАСХОДЫ БЮДЖЕТА ПО РАЗДЕЛАМ, ПОДРАЗДЕЛАМ КЛАССИФИКАЦИИ РАСХОДОВ БЮДЖЕТА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16686"/>
              </p:ext>
            </p:extLst>
          </p:nvPr>
        </p:nvGraphicFramePr>
        <p:xfrm>
          <a:off x="251520" y="1772817"/>
          <a:ext cx="8640960" cy="49685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6022"/>
                <a:gridCol w="1311008"/>
                <a:gridCol w="1259745"/>
                <a:gridCol w="1292465"/>
                <a:gridCol w="1301720"/>
              </a:tblGrid>
              <a:tr h="66395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30571,7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32096,7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34096,7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12032,6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12032,6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4903,8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16098,3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88386,5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90174,7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104128,0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368152"/>
          </a:xfrm>
        </p:spPr>
        <p:txBody>
          <a:bodyPr>
            <a:noAutofit/>
          </a:bodyPr>
          <a:lstStyle/>
          <a:p>
            <a:r>
              <a:rPr lang="ru-RU" sz="3200" dirty="0"/>
              <a:t>РАСХОДЫ БЮДЖЕТА ПО РАЗДЕЛАМ, ПОДРАЗДЕЛАМ </a:t>
            </a:r>
            <a:r>
              <a:rPr lang="ru-RU" sz="3200" dirty="0" smtClean="0"/>
              <a:t>КЛАССИФИКАЦИИ РАСХОДОВ </a:t>
            </a:r>
            <a:r>
              <a:rPr lang="ru-RU" sz="3200" dirty="0"/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566745"/>
              </p:ext>
            </p:extLst>
          </p:nvPr>
        </p:nvGraphicFramePr>
        <p:xfrm>
          <a:off x="827584" y="2276872"/>
          <a:ext cx="7408862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ДИНАМИКА РАСХОДОВ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96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363938"/>
              </p:ext>
            </p:extLst>
          </p:nvPr>
        </p:nvGraphicFramePr>
        <p:xfrm>
          <a:off x="395536" y="980728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РАСХОДОВ БЮДЖЕТА В 2019Г.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4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649476"/>
              </p:ext>
            </p:extLst>
          </p:nvPr>
        </p:nvGraphicFramePr>
        <p:xfrm>
          <a:off x="251520" y="908720"/>
          <a:ext cx="8640960" cy="5882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7884"/>
                <a:gridCol w="1427710"/>
                <a:gridCol w="1511693"/>
                <a:gridCol w="1553673"/>
              </a:tblGrid>
              <a:tr h="5671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2021г.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8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17382,6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19300,6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19800,6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46251,2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44869,4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47131,2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15496,3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15494,5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15491,5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2016-2024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в городском поселении 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2018-2024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бюджета городского поселения город Усмань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3255,4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7909,2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19103,7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88386,5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90174,7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104128,0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702807"/>
              </p:ext>
            </p:extLst>
          </p:nvPr>
        </p:nvGraphicFramePr>
        <p:xfrm>
          <a:off x="251520" y="1124744"/>
          <a:ext cx="871296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СТРУКТУРА РАСХОДОВ НА 2019 ГОД В РАЗРЕЗЕ МУНИЦИПАЛЬНЫХ ПРОГРАММ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0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проекта одного из главных финансовых документов – бюджетом городского поселения город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на 2019 год и на плановый период 2020 и 2021 годов. Представленная информация предназначена для широкого круга пользователей и будет интересна и полезна всему населению, так как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город Усмань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города. Мы постарались в доступной и понятной форме для граждан, показать основные показатели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городского поселения город 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городе Усмани.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ЧТО ТАКОЕ «БЮДЖЕТ ДЛЯ ГРАЖДАН»?</a:t>
            </a:r>
            <a:endParaRPr lang="ru-RU" sz="40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9598"/>
            <a:ext cx="3672408" cy="22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БЮДЖЕТ? </a:t>
            </a:r>
            <a:endParaRPr lang="ru-RU" sz="36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БЮДЖЕТОВ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ПАРАМЕТРЫ БЮДЖЕТА</a:t>
            </a:r>
            <a:endParaRPr lang="ru-RU" sz="36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НАЛОГОВЫХ ДОХОДОВ</a:t>
            </a:r>
            <a:endParaRPr lang="ru-RU" sz="36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2348880"/>
            <a:ext cx="8568953" cy="43924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1593</TotalTime>
  <Words>1036</Words>
  <Application>Microsoft Office PowerPoint</Application>
  <PresentationFormat>Экран (4:3)</PresentationFormat>
  <Paragraphs>303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БЮДЖЕТ ДЛЯ ГРАЖДАН   к проекту решения Совета депутатов «О бюджете городского поселения город Усмань Усманского муниципального района Липецкой области Российской Федерации на 2019 год и на плановый период 2020 и 2021 годов </vt:lpstr>
      <vt:lpstr>ЧТО ТАКОЕ «БЮДЖЕТ ДЛЯ ГРАЖДАН»?</vt:lpstr>
      <vt:lpstr>ЧТО ТАКОЕ БЮДЖЕТ?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ДОХОДЫ БЮДЖЕТА</vt:lpstr>
      <vt:lpstr>ДОХОДЫ БЮДЖЕТА</vt:lpstr>
      <vt:lpstr>ДИНАМИКА ДОХОДОВ БЮДЖЕТА</vt:lpstr>
      <vt:lpstr>РАСХОДЫ БЮДЖЕТА ПО РАЗДЕЛАМ, ПОДРАЗДЕЛАМ КЛАССИФИКАЦИИ РАСХОДОВ БЮДЖЕТА</vt:lpstr>
      <vt:lpstr>РАСХОДЫ БЮДЖЕТА ПО РАЗДЕЛАМ, ПОДРАЗДЕЛАМ КЛАССИФИКАЦИИ РАСХОДОВ БЮДЖЕТА</vt:lpstr>
      <vt:lpstr>ДИНАМИКА РАСХОДОВ БЮДЖЕТА</vt:lpstr>
      <vt:lpstr>СТРУКТУРА РАСХОДОВ БЮДЖЕТА В 2019Г.</vt:lpstr>
      <vt:lpstr>РАСХОДЫ БЮДЖЕТА В РАЗРЕЗЕ МУНИЦИПАЛЬНЫХ ПРОГРАММ</vt:lpstr>
      <vt:lpstr>СТРУКТУРА РАСХОДОВ НА 2019 ГОД В РАЗРЕЗЕ МУНИЦИПАЛЬНЫХ ПРОГРАММ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User</cp:lastModifiedBy>
  <cp:revision>160</cp:revision>
  <cp:lastPrinted>2019-01-23T10:05:23Z</cp:lastPrinted>
  <dcterms:created xsi:type="dcterms:W3CDTF">2018-12-18T06:46:22Z</dcterms:created>
  <dcterms:modified xsi:type="dcterms:W3CDTF">2019-01-25T07:36:21Z</dcterms:modified>
</cp:coreProperties>
</file>