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</c:v>
                </c:pt>
                <c:pt idx="1">
                  <c:v>оценка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46131.8</c:v>
                </c:pt>
                <c:pt idx="1">
                  <c:v>89659.4</c:v>
                </c:pt>
                <c:pt idx="2">
                  <c:v>25553.599999999999</c:v>
                </c:pt>
                <c:pt idx="3">
                  <c:v>24840</c:v>
                </c:pt>
                <c:pt idx="4">
                  <c:v>25276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факт 2016</c:v>
                </c:pt>
                <c:pt idx="1">
                  <c:v>оценка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52340.1</c:v>
                </c:pt>
                <c:pt idx="1">
                  <c:v>56461.1</c:v>
                </c:pt>
                <c:pt idx="2">
                  <c:v>57378.9</c:v>
                </c:pt>
                <c:pt idx="3">
                  <c:v>59424.4</c:v>
                </c:pt>
                <c:pt idx="4">
                  <c:v>63001.9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00064"/>
        <c:axId val="19801600"/>
        <c:axId val="0"/>
      </c:bar3DChart>
      <c:catAx>
        <c:axId val="19800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801600"/>
        <c:crosses val="autoZero"/>
        <c:auto val="1"/>
        <c:lblAlgn val="ctr"/>
        <c:lblOffset val="100"/>
        <c:noMultiLvlLbl val="0"/>
      </c:catAx>
      <c:valAx>
        <c:axId val="1980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800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4814512674146"/>
          <c:y val="4.0432310266644456E-2"/>
          <c:w val="0.78895490292571246"/>
          <c:h val="0.619425276532245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144015,3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</c:v>
                </c:pt>
                <c:pt idx="1">
                  <c:v>оценка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144015.29999999999</c:v>
                </c:pt>
                <c:pt idx="1">
                  <c:v>91776.3</c:v>
                </c:pt>
                <c:pt idx="2">
                  <c:v>82932.5</c:v>
                </c:pt>
                <c:pt idx="3">
                  <c:v>81564.399999999994</c:v>
                </c:pt>
                <c:pt idx="4">
                  <c:v>88277.9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97344"/>
        <c:axId val="19903232"/>
        <c:axId val="0"/>
      </c:bar3DChart>
      <c:catAx>
        <c:axId val="19897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9903232"/>
        <c:crosses val="autoZero"/>
        <c:auto val="1"/>
        <c:lblAlgn val="ctr"/>
        <c:lblOffset val="100"/>
        <c:noMultiLvlLbl val="0"/>
      </c:catAx>
      <c:valAx>
        <c:axId val="19903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89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8124576851385E-4"/>
          <c:y val="7.3523080768803456E-2"/>
          <c:w val="0.58623495774923395"/>
          <c:h val="0.80004305077213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 и правоохранительная деятельность
</c:v>
                </c:pt>
                <c:pt idx="2">
                  <c:v>Национальная экономика
</c:v>
                </c:pt>
                <c:pt idx="3">
                  <c:v>Жилищно-коммунальное хозяйство
</c:v>
                </c:pt>
                <c:pt idx="4">
                  <c:v>Культура, кинематография
</c:v>
                </c:pt>
                <c:pt idx="5">
                  <c:v>Социальная политика
</c:v>
                </c:pt>
                <c:pt idx="6">
                  <c:v>Физическая культура и спорт
</c:v>
                </c:pt>
                <c:pt idx="7">
                  <c:v>Обслуживание государственного и муниципального долга
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19842.5</c:v>
                </c:pt>
                <c:pt idx="1">
                  <c:v>3000</c:v>
                </c:pt>
                <c:pt idx="2">
                  <c:v>14223.9</c:v>
                </c:pt>
                <c:pt idx="3">
                  <c:v>31634.7</c:v>
                </c:pt>
                <c:pt idx="4">
                  <c:v>13500.6</c:v>
                </c:pt>
                <c:pt idx="5">
                  <c:v>228.3</c:v>
                </c:pt>
                <c:pt idx="6">
                  <c:v>500</c:v>
                </c:pt>
                <c:pt idx="7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 и правоохранительная деятельность
</c:v>
                </c:pt>
                <c:pt idx="2">
                  <c:v>Национальная экономика
</c:v>
                </c:pt>
                <c:pt idx="3">
                  <c:v>Жилищно-коммунальное хозяйство
</c:v>
                </c:pt>
                <c:pt idx="4">
                  <c:v>Культура, кинематография
</c:v>
                </c:pt>
                <c:pt idx="5">
                  <c:v>Социальная политика
</c:v>
                </c:pt>
                <c:pt idx="6">
                  <c:v>Физическая культура и спорт
</c:v>
                </c:pt>
                <c:pt idx="7">
                  <c:v>Обслуживание государственного и муниципального долга
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736069686464089"/>
          <c:y val="5.0706171536495946E-2"/>
          <c:w val="0.39263930313535911"/>
          <c:h val="0.94929382846350407"/>
        </c:manualLayout>
      </c:layout>
      <c:overlay val="0"/>
      <c:txPr>
        <a:bodyPr/>
        <a:lstStyle/>
        <a:p>
          <a:pPr>
            <a:defRPr sz="1200" b="1" i="0" kern="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Развитие социальной сферы городского поселения город Усмань Усманского муниципального района Липецкой области Российской Федерации на 2014-2020 годы
</c:v>
                </c:pt>
                <c:pt idx="1">
                  <c:v>Обеспечение населения городского поселения город Усмань Усманского муниципального района Липецкой области Российской Федерации качественным жильем, инфраструктурой и услугами ЖКХ на 2014-2020 годы
</c:v>
                </c:pt>
                <c:pt idx="2">
                  <c:v>Обеспечение общественной безопасности населения и территории городского поселения город Усмань Усманского муниципального района Липецкой области Российской Федерации на 2014-2020 годы
</c:v>
                </c:pt>
                <c:pt idx="3">
                  <c:v>Повышение эффективности деятельности органов местного самоуправления городского поселения город Усмань Усманского муниципального района Липецкой области Российской Федерации на 2014-2020 годы
</c:v>
                </c:pt>
                <c:pt idx="4">
                  <c:v>АПК (аппаратно-программный комплекс) «Безопасный город на 2016-2020 годы»
</c:v>
                </c:pt>
                <c:pt idx="5">
                  <c:v>Непрограммные расходы бюджета городского поселения город Усмань
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18300.599999999999</c:v>
                </c:pt>
                <c:pt idx="1">
                  <c:v>42558.6</c:v>
                </c:pt>
                <c:pt idx="2">
                  <c:v>1100</c:v>
                </c:pt>
                <c:pt idx="3">
                  <c:v>16084.3</c:v>
                </c:pt>
                <c:pt idx="4">
                  <c:v>1900</c:v>
                </c:pt>
                <c:pt idx="5">
                  <c:v>2989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958273749399913"/>
          <c:y val="0"/>
          <c:w val="0.42070886109494454"/>
          <c:h val="1"/>
        </c:manualLayout>
      </c:layout>
      <c:overlay val="0"/>
      <c:txPr>
        <a:bodyPr/>
        <a:lstStyle/>
        <a:p>
          <a:pPr>
            <a:defRPr sz="1300" b="1" i="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4632" cy="1440160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</a:rPr>
              <a:t>БЮДЖЕТ ДЛЯ ГРАЖДАН </a:t>
            </a:r>
            <a:br>
              <a:rPr lang="ru-RU" sz="5400" b="1" u="sng" dirty="0" smtClean="0">
                <a:solidFill>
                  <a:schemeClr val="bg1"/>
                </a:solidFill>
              </a:rPr>
            </a:br>
            <a:r>
              <a:rPr lang="ru-RU" sz="1800" b="1" u="sng" dirty="0" smtClean="0">
                <a:solidFill>
                  <a:schemeClr val="bg1"/>
                </a:solidFill>
              </a:rPr>
              <a:t>к проекту решения Совета депутатов «О бюджете городского поселения город Усмань </a:t>
            </a:r>
            <a:r>
              <a:rPr lang="ru-RU" sz="1800" b="1" u="sng" dirty="0" err="1" smtClean="0">
                <a:solidFill>
                  <a:schemeClr val="bg1"/>
                </a:solidFill>
              </a:rPr>
              <a:t>Усманского</a:t>
            </a:r>
            <a:r>
              <a:rPr lang="ru-RU" sz="1800" b="1" u="sng" dirty="0" smtClean="0">
                <a:solidFill>
                  <a:schemeClr val="bg1"/>
                </a:solidFill>
              </a:rPr>
              <a:t> муниципального района Липецкой области Российской Федерации на 2018 год и на плановый период 2019 и 2020 годов</a:t>
            </a:r>
            <a:endParaRPr lang="ru-RU" sz="18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201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166670"/>
              </p:ext>
            </p:extLst>
          </p:nvPr>
        </p:nvGraphicFramePr>
        <p:xfrm>
          <a:off x="4139952" y="2636912"/>
          <a:ext cx="4420540" cy="260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936104"/>
                <a:gridCol w="936104"/>
                <a:gridCol w="964156"/>
              </a:tblGrid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2018г.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55203,9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57249,4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60826,9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2175,0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2175,0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2175,0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25553,6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24840,0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25276,0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82932,5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84264,4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88277,9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844824"/>
            <a:ext cx="3528392" cy="38884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части бюджета городского поселения город Усмань </a:t>
            </a:r>
            <a:r>
              <a:rPr lang="ru-RU" sz="14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Федерации на 2018 и на плановый период 2019 и 2020 годов осуществлялось на основе прогноза социально-экономического развития городского поселения город Усмань на 2018-2020 год, основных направлений налоговой политики и бюджетной политики на очередной финансовый год и плановый период, с учетом действующего законодательства Российской Федерации.</a:t>
            </a:r>
            <a:endParaRPr lang="ru-RU" sz="1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699620"/>
              </p:ext>
            </p:extLst>
          </p:nvPr>
        </p:nvGraphicFramePr>
        <p:xfrm>
          <a:off x="1043608" y="1196752"/>
          <a:ext cx="7408864" cy="551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6406"/>
                <a:gridCol w="1440160"/>
                <a:gridCol w="1368152"/>
                <a:gridCol w="14041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 неналоговые доходы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2018г.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55203,9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57249,4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60826,9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19542,0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20900,0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22770,0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7723,9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8157,4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8463,9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12701,0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13955,0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15356,0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15237,0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14237,0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14237,0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2175,0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2175,0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2175,0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находящегося в государственной и муниципальной собственности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тыс. руб." title="тыс. руб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451587"/>
              </p:ext>
            </p:extLst>
          </p:nvPr>
        </p:nvGraphicFramePr>
        <p:xfrm>
          <a:off x="827584" y="1772816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2904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ДИНАМИКА ДОХОДОВ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87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500423"/>
              </p:ext>
            </p:extLst>
          </p:nvPr>
        </p:nvGraphicFramePr>
        <p:xfrm>
          <a:off x="251520" y="1700808"/>
          <a:ext cx="8640959" cy="5067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08057"/>
                <a:gridCol w="1259745"/>
                <a:gridCol w="1343727"/>
                <a:gridCol w="1343727"/>
                <a:gridCol w="1385703"/>
              </a:tblGrid>
              <a:tr h="5829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2018г.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 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19842,5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19862,5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19862,5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техногенного характера, гражданская оборона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2584,0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1684,0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2684,0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03 10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14223,9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14507,4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14863,9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(дорожные фонды)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7723,9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8157,4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8463,9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04 12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31634,7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28110,0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28110,0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РАСХОДЫ БЮДЖЕТА ПО РАЗДЕЛАМ, ПОДРАЗДЕЛАМ КЛАССИФИКАЦИИ РАСХОДОВ БЮДЖЕТА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89043"/>
              </p:ext>
            </p:extLst>
          </p:nvPr>
        </p:nvGraphicFramePr>
        <p:xfrm>
          <a:off x="251520" y="1772817"/>
          <a:ext cx="8640960" cy="49685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6022"/>
                <a:gridCol w="1311008"/>
                <a:gridCol w="1259745"/>
                <a:gridCol w="1292465"/>
                <a:gridCol w="1301720"/>
              </a:tblGrid>
              <a:tr h="66395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2018г.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 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27484,7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27260,0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27260,0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9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2753,1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8112,6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82932,5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81564,4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88277,9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368152"/>
          </a:xfrm>
        </p:spPr>
        <p:txBody>
          <a:bodyPr>
            <a:noAutofit/>
          </a:bodyPr>
          <a:lstStyle/>
          <a:p>
            <a:r>
              <a:rPr lang="ru-RU" sz="3200" dirty="0"/>
              <a:t>РАСХОДЫ БЮДЖЕТА ПО РАЗДЕЛАМ, ПОДРАЗДЕЛАМ </a:t>
            </a:r>
            <a:r>
              <a:rPr lang="ru-RU" sz="3200" dirty="0" smtClean="0"/>
              <a:t>КЛАССИФИКАЦИИ РАСХОДОВ </a:t>
            </a:r>
            <a:r>
              <a:rPr lang="ru-RU" sz="3200" dirty="0"/>
              <a:t>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61847"/>
              </p:ext>
            </p:extLst>
          </p:nvPr>
        </p:nvGraphicFramePr>
        <p:xfrm>
          <a:off x="827584" y="2276872"/>
          <a:ext cx="7408862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ДИНАМИКА РАСХОДОВ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96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730898"/>
              </p:ext>
            </p:extLst>
          </p:nvPr>
        </p:nvGraphicFramePr>
        <p:xfrm>
          <a:off x="395536" y="980728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СТРУКТУРА РАСХОДОВ БЮДЖЕТА В 2018Г.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4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466006"/>
              </p:ext>
            </p:extLst>
          </p:nvPr>
        </p:nvGraphicFramePr>
        <p:xfrm>
          <a:off x="251520" y="1268759"/>
          <a:ext cx="8640960" cy="54831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7884"/>
                <a:gridCol w="1427710"/>
                <a:gridCol w="1511693"/>
                <a:gridCol w="1553673"/>
              </a:tblGrid>
              <a:tr h="6256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2018г.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2020г.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232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2014-2020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18300,6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18100,6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18100,6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32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2014-2020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42558,6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39537,4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39893,9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32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2014-2020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32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2014-2020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16084,3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16084,3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16081,8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2016-2020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бюджета городского поселения город Усмань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2989,0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5742,1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11101,6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82932,5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81564,4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88277,9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РАСХОДЫ БЮДЖЕТА В РАЗРЕЗЕ МУНИЦИПАЛЬНЫХ ПРОГРАММ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323697"/>
              </p:ext>
            </p:extLst>
          </p:nvPr>
        </p:nvGraphicFramePr>
        <p:xfrm>
          <a:off x="251520" y="1412776"/>
          <a:ext cx="8712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СТРУКТУРА РАСХОДОВ НА 2018 ГОД В РАЗРЕЗЕ МУНИЦИПАЛЬНЫХ ПРОГРАММ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06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проекта одного из главных финансовых документов – бюджетом городского поселения город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 на 2018 год и на плановый период 2019 и 2020 годов. Представленная информация предназначена для широкого круга пользователей и будет интересна и полезна всему населению, так как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город Усмань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города. Мы постарались в доступной и понятной форме для граждан, показать основные показатели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городского поселения город 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городе Усмани.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ЧТО ТАКОЕ «БЮДЖЕТ ДЛЯ ГРАЖДАН»?</a:t>
            </a:r>
            <a:endParaRPr lang="ru-RU" sz="40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9598"/>
            <a:ext cx="3672408" cy="22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ТАКОЕ БЮДЖЕТ? </a:t>
            </a:r>
            <a:endParaRPr lang="ru-RU" sz="36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БЮДЖЕТОВ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ПАРАМЕТРЫ БЮДЖЕТА</a:t>
            </a:r>
            <a:endParaRPr lang="ru-RU" sz="36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НАЛОГОВЫХ ДОХОДОВ</a:t>
            </a:r>
            <a:endParaRPr lang="ru-RU" sz="36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7" y="2348880"/>
            <a:ext cx="8568953" cy="43924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1444</TotalTime>
  <Words>1013</Words>
  <Application>Microsoft Office PowerPoint</Application>
  <PresentationFormat>Экран (4:3)</PresentationFormat>
  <Paragraphs>299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БЮДЖЕТ ДЛЯ ГРАЖДАН  к проекту решения Совета депутатов «О бюджете городского поселения город Усмань Усманского муниципального района Липецкой области Российской Федерации на 2018 год и на плановый период 2019 и 2020 годов</vt:lpstr>
      <vt:lpstr>ЧТО ТАКОЕ «БЮДЖЕТ ДЛЯ ГРАЖДАН»?</vt:lpstr>
      <vt:lpstr>ЧТО ТАКОЕ БЮДЖЕТ?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ДОХОДЫ БЮДЖЕТА</vt:lpstr>
      <vt:lpstr>ДОХОДЫ БЮДЖЕТА</vt:lpstr>
      <vt:lpstr>ДИНАМИКА ДОХОДОВ БЮДЖЕТА</vt:lpstr>
      <vt:lpstr>РАСХОДЫ БЮДЖЕТА ПО РАЗДЕЛАМ, ПОДРАЗДЕЛАМ КЛАССИФИКАЦИИ РАСХОДОВ БЮДЖЕТА</vt:lpstr>
      <vt:lpstr>РАСХОДЫ БЮДЖЕТА ПО РАЗДЕЛАМ, ПОДРАЗДЕЛАМ КЛАССИФИКАЦИИ РАСХОДОВ БЮДЖЕТА</vt:lpstr>
      <vt:lpstr>ДИНАМИКА РАСХОДОВ БЮДЖЕТА</vt:lpstr>
      <vt:lpstr>СТРУКТУРА РАСХОДОВ БЮДЖЕТА В 2018Г.</vt:lpstr>
      <vt:lpstr>РАСХОДЫ БЮДЖЕТА В РАЗРЕЗЕ МУНИЦИПАЛЬНЫХ ПРОГРАММ</vt:lpstr>
      <vt:lpstr>СТРУКТУРА РАСХОДОВ НА 2018 ГОД В РАЗРЕЗЕ МУНИЦИПАЛЬНЫХ ПРОГРАММ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User</cp:lastModifiedBy>
  <cp:revision>122</cp:revision>
  <cp:lastPrinted>2019-01-22T09:38:34Z</cp:lastPrinted>
  <dcterms:created xsi:type="dcterms:W3CDTF">2018-12-18T06:46:22Z</dcterms:created>
  <dcterms:modified xsi:type="dcterms:W3CDTF">2019-01-25T07:36:09Z</dcterms:modified>
</cp:coreProperties>
</file>