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73304710071999E-3"/>
                  <c:y val="8.756018416078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56826632366249E-16"/>
                  <c:y val="8.756018416078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113326.6</c:v>
                </c:pt>
                <c:pt idx="1">
                  <c:v>216548.7</c:v>
                </c:pt>
                <c:pt idx="2">
                  <c:v>258695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125744,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88841183453393E-3"/>
                  <c:y val="0.12313150897610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125744.5</c:v>
                </c:pt>
                <c:pt idx="1">
                  <c:v>217976.9</c:v>
                </c:pt>
                <c:pt idx="2">
                  <c:v>262792.7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25472"/>
        <c:axId val="152644416"/>
        <c:axId val="0"/>
      </c:bar3DChart>
      <c:catAx>
        <c:axId val="5802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644416"/>
        <c:crosses val="autoZero"/>
        <c:auto val="1"/>
        <c:lblAlgn val="ctr"/>
        <c:lblOffset val="100"/>
        <c:noMultiLvlLbl val="0"/>
      </c:catAx>
      <c:valAx>
        <c:axId val="1526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2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313550784892105E-3"/>
                  <c:y val="9.970963734446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125744.4</c:v>
                </c:pt>
                <c:pt idx="1">
                  <c:v>220510.1</c:v>
                </c:pt>
                <c:pt idx="2">
                  <c:v>266964.59999999998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96318979530315E-2"/>
                  <c:y val="9.554070249164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851931552745782E-17"/>
                  <c:y val="0.10303587856485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284980338410946E-2"/>
                  <c:y val="9.19963201471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124293.4</c:v>
                </c:pt>
                <c:pt idx="1">
                  <c:v>215985.9</c:v>
                </c:pt>
                <c:pt idx="2">
                  <c:v>248447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791424"/>
        <c:axId val="152649024"/>
        <c:axId val="0"/>
      </c:bar3DChart>
      <c:catAx>
        <c:axId val="5879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2649024"/>
        <c:crosses val="autoZero"/>
        <c:auto val="1"/>
        <c:lblAlgn val="ctr"/>
        <c:lblOffset val="100"/>
        <c:noMultiLvlLbl val="0"/>
      </c:catAx>
      <c:valAx>
        <c:axId val="15264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791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A326-F0E7-4F77-BD87-7CD3F71A07DA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79578-932B-4FF6-A09A-D262140FD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9578-932B-4FF6-A09A-D262140FD3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Усманского муниципального района Липецкой области Российской Федерации за 2020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2020год 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35392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58695,0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62792,7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</a:t>
                      </a: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66964,6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48447,0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8269,6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4345,7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2020 год (тыс. руб.)  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928738"/>
              </p:ext>
            </p:extLst>
          </p:nvPr>
        </p:nvGraphicFramePr>
        <p:xfrm>
          <a:off x="871538" y="1484784"/>
          <a:ext cx="766090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2020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3560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70209,6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80444,8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114,6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68004,6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77651,9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114,2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24657,0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25530,0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103,5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10055,6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9871,3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98,2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18509,0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24175,8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130,6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14783,0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18074,8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122,3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2205,0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2792,9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126,7</a:t>
                      </a:r>
                      <a:endParaRPr lang="ru-RU" sz="1200" b="1" i="0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1680,0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2166,2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128,9</a:t>
                      </a:r>
                      <a:endParaRPr lang="ru-RU" sz="1200" i="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525,0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319,8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60,9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2020 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33926"/>
              </p:ext>
            </p:extLst>
          </p:nvPr>
        </p:nvGraphicFramePr>
        <p:xfrm>
          <a:off x="683568" y="2132856"/>
          <a:ext cx="7992888" cy="26466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03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Доходы от оказания услуг и компенсации затрат государства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42,4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Штрафы, санкции,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224,5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188485,4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182347,9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96,7</a:t>
                      </a:r>
                      <a:endParaRPr lang="ru-RU" sz="1400" b="1" dirty="0"/>
                    </a:p>
                  </a:txBody>
                  <a:tcPr/>
                </a:tc>
              </a:tr>
              <a:tr h="3606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258695,0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r>
                        <a:rPr lang="ru-RU" sz="1400" b="1" dirty="0" smtClean="0"/>
                        <a:t>62792,7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2020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198637"/>
              </p:ext>
            </p:extLst>
          </p:nvPr>
        </p:nvGraphicFramePr>
        <p:xfrm>
          <a:off x="899592" y="1844824"/>
          <a:ext cx="7408864" cy="33599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8061"/>
                <a:gridCol w="1546027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188485,4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182347,9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96,7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37387,4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37387,4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150461,8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137837,2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Возврат остатков</a:t>
                      </a:r>
                      <a:r>
                        <a:rPr lang="ru-RU" baseline="0" dirty="0" smtClean="0"/>
                        <a:t> субсидий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-1882,9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</a:t>
            </a:r>
            <a:r>
              <a:rPr lang="ru-RU" sz="3200" dirty="0" smtClean="0"/>
              <a:t>2020 </a:t>
            </a:r>
            <a:r>
              <a:rPr lang="ru-RU" sz="3200" dirty="0"/>
              <a:t>год (тыс. руб.)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19365"/>
              </p:ext>
            </p:extLst>
          </p:nvPr>
        </p:nvGraphicFramePr>
        <p:xfrm>
          <a:off x="871538" y="1340768"/>
          <a:ext cx="773291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89183"/>
              </p:ext>
            </p:extLst>
          </p:nvPr>
        </p:nvGraphicFramePr>
        <p:xfrm>
          <a:off x="251520" y="1268760"/>
          <a:ext cx="8640960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1224136"/>
                <a:gridCol w="1470663"/>
                <a:gridCol w="1553673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1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Усманского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19014,8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18528,3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Усманского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187657,8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170685,2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17762,9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16733,4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4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Усманского муниципального района Липецкой области Российской Федерации на 2020-2024 годы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35210,9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35210,9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261543,6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243055,0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2020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2020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83575"/>
              </p:ext>
            </p:extLst>
          </p:nvPr>
        </p:nvGraphicFramePr>
        <p:xfrm>
          <a:off x="755576" y="1628800"/>
          <a:ext cx="7632849" cy="5167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2020г.,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2020г.,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23831,0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22577,3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94,7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98126,1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95265,6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97,1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123516,2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109435,2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88,6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14527,8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14527,8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4706,7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4480,9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95,2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73,3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68,7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266964,6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248447,0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1917</TotalTime>
  <Words>980</Words>
  <Application>Microsoft Office PowerPoint</Application>
  <PresentationFormat>Экран (4:3)</PresentationFormat>
  <Paragraphs>282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2020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2020год (тыс. руб.)</vt:lpstr>
      <vt:lpstr>Доходы бюджета городского поселения город Усмань 2020 год (тыс. руб.)   </vt:lpstr>
      <vt:lpstr>Исполнение доходов бюджета  за 2020 год (тыс. руб.) </vt:lpstr>
      <vt:lpstr>Исполнение доходов бюджета  за 2020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2020 год  (тыс. руб.)</vt:lpstr>
      <vt:lpstr>Расходы бюджета городского поселения город Усмань 2020 год (тыс. руб.) </vt:lpstr>
      <vt:lpstr> Исполнение муниципальных программ  за 2020 год</vt:lpstr>
      <vt:lpstr>Сведения о расходах бюджета городского поселения город Усмань по разделам бюджетной классификации за 2020 год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276</cp:revision>
  <cp:lastPrinted>2019-04-16T07:57:26Z</cp:lastPrinted>
  <dcterms:created xsi:type="dcterms:W3CDTF">2018-12-18T06:46:22Z</dcterms:created>
  <dcterms:modified xsi:type="dcterms:W3CDTF">2021-05-17T07:33:07Z</dcterms:modified>
</cp:coreProperties>
</file>