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147695,7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147695.70000000001</c:v>
                </c:pt>
                <c:pt idx="1">
                  <c:v>113325.6</c:v>
                </c:pt>
                <c:pt idx="2">
                  <c:v>216548.7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426614235762523E-2"/>
                  <c:y val="0.1287948482060718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146120,5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5708169486757892E-3"/>
                  <c:y val="0.139834406623735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855797287086733E-2"/>
                  <c:y val="0.165593376264949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146120.5</c:v>
                </c:pt>
                <c:pt idx="1">
                  <c:v>125744.4</c:v>
                </c:pt>
                <c:pt idx="2">
                  <c:v>217976.9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3675904"/>
        <c:axId val="73677440"/>
        <c:axId val="0"/>
      </c:bar3DChart>
      <c:catAx>
        <c:axId val="73675904"/>
        <c:scaling>
          <c:orientation val="minMax"/>
        </c:scaling>
        <c:delete val="0"/>
        <c:axPos val="b"/>
        <c:majorTickMark val="out"/>
        <c:minorTickMark val="none"/>
        <c:tickLblPos val="nextTo"/>
        <c:crossAx val="73677440"/>
        <c:crosses val="autoZero"/>
        <c:auto val="1"/>
        <c:lblAlgn val="ctr"/>
        <c:lblOffset val="100"/>
        <c:noMultiLvlLbl val="0"/>
      </c:catAx>
      <c:valAx>
        <c:axId val="73677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3675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411602483620288"/>
          <c:y val="0.34679744148816727"/>
          <c:w val="0.11045650465618066"/>
          <c:h val="0.2070490912646958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152192.5</c:v>
                </c:pt>
                <c:pt idx="1">
                  <c:v>125744.4</c:v>
                </c:pt>
                <c:pt idx="2">
                  <c:v>220510.1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141633897351578E-2"/>
                  <c:y val="0.125114995400183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855797287086671E-2"/>
                  <c:y val="0.132474701011959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284980338410946E-2"/>
                  <c:y val="0.121435142594296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144015.29999999999</c:v>
                </c:pt>
                <c:pt idx="1">
                  <c:v>124293.4</c:v>
                </c:pt>
                <c:pt idx="2">
                  <c:v>215985.9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098752"/>
        <c:axId val="31100288"/>
        <c:axId val="0"/>
      </c:bar3DChart>
      <c:catAx>
        <c:axId val="31098752"/>
        <c:scaling>
          <c:orientation val="minMax"/>
        </c:scaling>
        <c:delete val="0"/>
        <c:axPos val="b"/>
        <c:majorTickMark val="out"/>
        <c:minorTickMark val="none"/>
        <c:tickLblPos val="nextTo"/>
        <c:crossAx val="31100288"/>
        <c:crosses val="autoZero"/>
        <c:auto val="1"/>
        <c:lblAlgn val="ctr"/>
        <c:lblOffset val="100"/>
        <c:noMultiLvlLbl val="0"/>
      </c:catAx>
      <c:valAx>
        <c:axId val="31100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0987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684" y="836712"/>
            <a:ext cx="7774632" cy="1296144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chemeClr val="bg1"/>
                </a:solidFill>
              </a:rPr>
              <a:t>Отчет об исполнении бюджета городского поселения город Усмань  </a:t>
            </a:r>
            <a:r>
              <a:rPr lang="ru-RU" sz="2400" b="1" u="sng" dirty="0" err="1" smtClean="0">
                <a:solidFill>
                  <a:schemeClr val="bg1"/>
                </a:solidFill>
              </a:rPr>
              <a:t>Усманского</a:t>
            </a:r>
            <a:r>
              <a:rPr lang="ru-RU" sz="2400" b="1" u="sng" dirty="0" smtClean="0">
                <a:solidFill>
                  <a:schemeClr val="bg1"/>
                </a:solidFill>
              </a:rPr>
              <a:t> муниципального района Липецкой области Российской Федерации за 201</a:t>
            </a:r>
            <a:r>
              <a:rPr lang="en-US" sz="2400" b="1" u="sng" dirty="0" smtClean="0">
                <a:solidFill>
                  <a:schemeClr val="bg1"/>
                </a:solidFill>
              </a:rPr>
              <a:t>9</a:t>
            </a:r>
            <a:r>
              <a:rPr lang="ru-RU" sz="2400" b="1" u="sng" dirty="0" smtClean="0">
                <a:solidFill>
                  <a:schemeClr val="bg1"/>
                </a:solidFill>
              </a:rPr>
              <a:t> год </a:t>
            </a:r>
            <a:br>
              <a:rPr lang="ru-RU" sz="2400" b="1" u="sng" dirty="0" smtClean="0">
                <a:solidFill>
                  <a:schemeClr val="bg1"/>
                </a:solidFill>
              </a:rPr>
            </a:br>
            <a:r>
              <a:rPr lang="ru-RU" sz="2400" b="1" u="sng" dirty="0" smtClean="0">
                <a:solidFill>
                  <a:schemeClr val="bg1"/>
                </a:solidFill>
              </a:rPr>
              <a:t>для граждан</a:t>
            </a:r>
            <a:br>
              <a:rPr lang="ru-RU" sz="2400" b="1" u="sng" dirty="0" smtClean="0">
                <a:solidFill>
                  <a:schemeClr val="bg1"/>
                </a:solidFill>
              </a:rPr>
            </a:br>
            <a:endParaRPr lang="ru-RU" sz="2400" b="1" u="sng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371600" y="5949280"/>
            <a:ext cx="6400800" cy="8640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город Усмань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20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20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год</a:t>
            </a:r>
          </a:p>
          <a:p>
            <a:endParaRPr lang="ru-RU" sz="3200" b="1" dirty="0" smtClean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User\Desktop\698582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26" y="1916832"/>
            <a:ext cx="763284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91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6">
        <p14:ripple/>
      </p:transition>
    </mc:Choice>
    <mc:Fallback xmlns="">
      <p:transition spd="slow" advTm="19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Бюджет городского поселения город Усмань 201</a:t>
            </a:r>
            <a:r>
              <a:rPr lang="en-US" sz="3600" dirty="0" smtClean="0"/>
              <a:t>9</a:t>
            </a:r>
            <a:r>
              <a:rPr lang="ru-RU" sz="3600" dirty="0" smtClean="0"/>
              <a:t>год (тыс. руб.)</a:t>
            </a:r>
            <a:endParaRPr lang="ru-RU" sz="3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410344"/>
              </p:ext>
            </p:extLst>
          </p:nvPr>
        </p:nvGraphicFramePr>
        <p:xfrm>
          <a:off x="899592" y="2564904"/>
          <a:ext cx="7632848" cy="302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212"/>
                <a:gridCol w="1908212"/>
                <a:gridCol w="1908212"/>
                <a:gridCol w="1908212"/>
              </a:tblGrid>
              <a:tr h="9574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показателей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Плановые 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Фактическое исполнение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Процент исполнения</a:t>
                      </a:r>
                      <a:endParaRPr lang="ru-RU" dirty="0"/>
                    </a:p>
                  </a:txBody>
                  <a:tcPr/>
                </a:tc>
              </a:tr>
              <a:tr h="5547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216548,7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217976,9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101,0</a:t>
                      </a:r>
                      <a:endParaRPr lang="ru-RU" dirty="0"/>
                    </a:p>
                  </a:txBody>
                  <a:tcPr/>
                </a:tc>
              </a:tr>
              <a:tr h="5547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220510,1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215985,9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97,9</a:t>
                      </a:r>
                      <a:endParaRPr lang="ru-RU" dirty="0"/>
                    </a:p>
                  </a:txBody>
                  <a:tcPr/>
                </a:tc>
              </a:tr>
              <a:tr h="9574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Дефицит (-)</a:t>
                      </a:r>
                    </a:p>
                    <a:p>
                      <a:pPr algn="ctr"/>
                      <a:r>
                        <a:rPr lang="ru-RU" dirty="0" smtClean="0"/>
                        <a:t>Профицит 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-3961,4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1991,0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74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Доходы бюджета городского поселения город Усмань 201</a:t>
            </a:r>
            <a:r>
              <a:rPr lang="en-US" sz="3600" dirty="0" smtClean="0"/>
              <a:t>9</a:t>
            </a:r>
            <a:r>
              <a:rPr lang="ru-RU" sz="3600" dirty="0" smtClean="0"/>
              <a:t> год (тыс. руб.)   </a:t>
            </a:r>
            <a:endParaRPr lang="ru-RU" sz="3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904683"/>
              </p:ext>
            </p:extLst>
          </p:nvPr>
        </p:nvGraphicFramePr>
        <p:xfrm>
          <a:off x="871538" y="1700808"/>
          <a:ext cx="758889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006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147248" cy="107444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Исполнение доходов бюджета </a:t>
            </a:r>
            <a:br>
              <a:rPr lang="ru-RU" sz="3200" dirty="0" smtClean="0"/>
            </a:br>
            <a:r>
              <a:rPr lang="ru-RU" sz="3200" dirty="0" smtClean="0"/>
              <a:t>за 201</a:t>
            </a:r>
            <a:r>
              <a:rPr lang="en-US" sz="3200" dirty="0" smtClean="0"/>
              <a:t>9</a:t>
            </a:r>
            <a:r>
              <a:rPr lang="ru-RU" sz="3200" dirty="0" smtClean="0"/>
              <a:t> год (тыс. руб.) 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835169"/>
              </p:ext>
            </p:extLst>
          </p:nvPr>
        </p:nvGraphicFramePr>
        <p:xfrm>
          <a:off x="755576" y="1484783"/>
          <a:ext cx="7848872" cy="532859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03949"/>
                <a:gridCol w="1601975"/>
                <a:gridCol w="1449406"/>
                <a:gridCol w="1593542"/>
              </a:tblGrid>
              <a:tr h="12365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показателей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Уточненный годовой план</a:t>
                      </a:r>
                      <a:r>
                        <a:rPr lang="ru-RU" smtClean="0"/>
                        <a:t>, </a:t>
                      </a:r>
                    </a:p>
                    <a:p>
                      <a:pPr algn="ctr"/>
                      <a:r>
                        <a:rPr lang="ru-RU" smtClean="0"/>
                        <a:t>тыс</a:t>
                      </a:r>
                      <a:r>
                        <a:rPr lang="ru-RU" dirty="0" smtClean="0"/>
                        <a:t>.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Исполнено, тыс.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Процент исполнения к годовому плану, %</a:t>
                      </a:r>
                      <a:endParaRPr lang="ru-RU" dirty="0"/>
                    </a:p>
                  </a:txBody>
                  <a:tcPr/>
                </a:tc>
              </a:tr>
              <a:tr h="63607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Налоговые и неналоговые доходы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64766,4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67101,7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103,6</a:t>
                      </a:r>
                      <a:endParaRPr lang="ru-RU" sz="1200" i="0" dirty="0"/>
                    </a:p>
                  </a:txBody>
                  <a:tcPr/>
                </a:tc>
              </a:tr>
              <a:tr h="3857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Налоговые доходы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61168,4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62921,6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102,9</a:t>
                      </a:r>
                      <a:endParaRPr lang="ru-RU" sz="1200" i="0" dirty="0"/>
                    </a:p>
                  </a:txBody>
                  <a:tcPr/>
                </a:tc>
              </a:tr>
              <a:tr h="3857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доходы физических лиц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20622,0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21903,8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106,2</a:t>
                      </a:r>
                      <a:endParaRPr lang="ru-RU" sz="1200" i="0" dirty="0"/>
                    </a:p>
                  </a:txBody>
                  <a:tcPr/>
                </a:tc>
              </a:tr>
              <a:tr h="3857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уплаты акцизов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9359,9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9320,9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99,6</a:t>
                      </a:r>
                      <a:endParaRPr lang="ru-RU" sz="1200" i="0" dirty="0"/>
                    </a:p>
                  </a:txBody>
                  <a:tcPr/>
                </a:tc>
              </a:tr>
              <a:tr h="3857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Налоги на совокупный доход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14342,5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18921,7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131,9</a:t>
                      </a:r>
                      <a:endParaRPr lang="ru-RU" sz="1200" i="0" dirty="0"/>
                    </a:p>
                  </a:txBody>
                  <a:tcPr/>
                </a:tc>
              </a:tr>
              <a:tr h="3857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Налоги на имущество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16844,0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12775,2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75,8</a:t>
                      </a:r>
                      <a:endParaRPr lang="ru-RU" sz="1200" i="0" dirty="0"/>
                    </a:p>
                  </a:txBody>
                  <a:tcPr/>
                </a:tc>
              </a:tr>
              <a:tr h="3857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Неналоговые доходы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2512,5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2774,2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110,4</a:t>
                      </a:r>
                      <a:endParaRPr lang="ru-RU" sz="1200" i="0" dirty="0"/>
                    </a:p>
                  </a:txBody>
                  <a:tcPr/>
                </a:tc>
              </a:tr>
              <a:tr h="66583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использования имущества,</a:t>
                      </a:r>
                      <a:r>
                        <a:rPr lang="ru-RU" sz="1200" baseline="0" dirty="0" smtClean="0"/>
                        <a:t> находящегося в государственной и муниципальной собственности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1650,0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2483,3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150,5</a:t>
                      </a:r>
                      <a:endParaRPr lang="ru-RU" sz="1200" i="0" dirty="0"/>
                    </a:p>
                  </a:txBody>
                  <a:tcPr/>
                </a:tc>
              </a:tr>
              <a:tr h="47559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</a:t>
                      </a:r>
                      <a:r>
                        <a:rPr lang="ru-RU" sz="1200" baseline="0" dirty="0" smtClean="0"/>
                        <a:t> от продажи материальных и нематериальных активов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862,5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290,9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33,7</a:t>
                      </a:r>
                      <a:endParaRPr lang="ru-RU" sz="1200" i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87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Исполнение доходов бюджета </a:t>
            </a:r>
            <a:br>
              <a:rPr lang="ru-RU" sz="3200" dirty="0"/>
            </a:br>
            <a:r>
              <a:rPr lang="ru-RU" sz="3200" dirty="0"/>
              <a:t>за </a:t>
            </a:r>
            <a:r>
              <a:rPr lang="ru-RU" sz="3200" dirty="0" smtClean="0"/>
              <a:t>201</a:t>
            </a:r>
            <a:r>
              <a:rPr lang="en-US" sz="3200" dirty="0" smtClean="0"/>
              <a:t>9</a:t>
            </a:r>
            <a:r>
              <a:rPr lang="ru-RU" sz="3200" dirty="0" smtClean="0"/>
              <a:t> год (тыс</a:t>
            </a:r>
            <a:r>
              <a:rPr lang="ru-RU" sz="3200" dirty="0"/>
              <a:t>. руб</a:t>
            </a:r>
            <a:r>
              <a:rPr lang="ru-RU" sz="3200" dirty="0" smtClean="0"/>
              <a:t>.) 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9491677"/>
              </p:ext>
            </p:extLst>
          </p:nvPr>
        </p:nvGraphicFramePr>
        <p:xfrm>
          <a:off x="683568" y="2132856"/>
          <a:ext cx="7992888" cy="19150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98222"/>
                <a:gridCol w="1998222"/>
                <a:gridCol w="1998222"/>
                <a:gridCol w="1998222"/>
              </a:tblGrid>
              <a:tr h="503866">
                <a:tc>
                  <a:txBody>
                    <a:bodyPr/>
                    <a:lstStyle/>
                    <a:p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Штрафы,санкции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возмещение ущерба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1085,5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1351,7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124,5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386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Прочие неналоговые 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54,2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50386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 поступления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151782,3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150875,2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99,4</a:t>
                      </a:r>
                      <a:endParaRPr lang="ru-RU" sz="1400" dirty="0"/>
                    </a:p>
                  </a:txBody>
                  <a:tcPr/>
                </a:tc>
              </a:tr>
              <a:tr h="36061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Итого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216548,7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217976,9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100,6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83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80920" cy="244827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Межбюджетные трансферты-основной вид безвозмездных перечислений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u="sng" dirty="0" smtClean="0">
                <a:solidFill>
                  <a:schemeClr val="tx1"/>
                </a:solidFill>
              </a:rPr>
              <a:t>Межбюджетные трансферты-</a:t>
            </a:r>
            <a:r>
              <a:rPr lang="ru-RU" sz="2800" dirty="0" smtClean="0">
                <a:solidFill>
                  <a:schemeClr val="tx1"/>
                </a:solidFill>
              </a:rPr>
              <a:t>это денежные средства, перечисляемые из одного бюджета бюджетной системы Российской Федерации другому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219663"/>
              </p:ext>
            </p:extLst>
          </p:nvPr>
        </p:nvGraphicFramePr>
        <p:xfrm>
          <a:off x="827584" y="2924944"/>
          <a:ext cx="7408862" cy="3383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04431"/>
                <a:gridCol w="37044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Виды межбюджетных трансфертов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Определение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Дотации (от лат. «</a:t>
                      </a:r>
                      <a:r>
                        <a:rPr lang="en-US" dirty="0" err="1" smtClean="0"/>
                        <a:t>Dotatio</a:t>
                      </a:r>
                      <a:r>
                        <a:rPr lang="ru-RU" dirty="0" smtClean="0"/>
                        <a:t>»-дар, пожертвование)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Предоставляются без определения конкретной цели их использования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Субвенции (от лат. «</a:t>
                      </a:r>
                      <a:r>
                        <a:rPr lang="en-US" dirty="0" err="1" smtClean="0"/>
                        <a:t>Subvenire</a:t>
                      </a:r>
                      <a:r>
                        <a:rPr lang="ru-RU" dirty="0" smtClean="0"/>
                        <a:t>»-приходить на помощь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Предоставляются на финансирование «переданных» другим публично-правовым образованиям полномочий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Субсидии (от лат. «</a:t>
                      </a:r>
                      <a:r>
                        <a:rPr lang="en-US" dirty="0" err="1" smtClean="0"/>
                        <a:t>Subsidium</a:t>
                      </a:r>
                      <a:r>
                        <a:rPr lang="ru-RU" dirty="0" smtClean="0"/>
                        <a:t>»-поддержка)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Предоставляются на условиях</a:t>
                      </a:r>
                      <a:r>
                        <a:rPr lang="ru-RU" baseline="0" dirty="0" smtClean="0"/>
                        <a:t> долевого </a:t>
                      </a:r>
                      <a:r>
                        <a:rPr lang="ru-RU" baseline="0" dirty="0" err="1" smtClean="0"/>
                        <a:t>софинансирования</a:t>
                      </a:r>
                      <a:r>
                        <a:rPr lang="ru-RU" baseline="0" dirty="0" smtClean="0"/>
                        <a:t> расходов других бюджетов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48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Безвозмездные поступления в бюджет городского поселения город Усмань </a:t>
            </a:r>
            <a:br>
              <a:rPr lang="ru-RU" sz="3600" dirty="0" smtClean="0"/>
            </a:br>
            <a:r>
              <a:rPr lang="ru-RU" sz="3600" dirty="0" smtClean="0"/>
              <a:t>за 201</a:t>
            </a:r>
            <a:r>
              <a:rPr lang="en-US" sz="3600" dirty="0" smtClean="0"/>
              <a:t>9</a:t>
            </a:r>
            <a:r>
              <a:rPr lang="ru-RU" sz="3600" dirty="0" smtClean="0"/>
              <a:t> год  (тыс. руб.)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353857"/>
              </p:ext>
            </p:extLst>
          </p:nvPr>
        </p:nvGraphicFramePr>
        <p:xfrm>
          <a:off x="899592" y="1844824"/>
          <a:ext cx="7408864" cy="335995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28061"/>
                <a:gridCol w="1546027"/>
                <a:gridCol w="1517388"/>
                <a:gridCol w="15173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Безвозмездные</a:t>
                      </a:r>
                      <a:r>
                        <a:rPr lang="ru-RU" baseline="0" dirty="0" smtClean="0"/>
                        <a:t> поступления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Исполнено,</a:t>
                      </a:r>
                    </a:p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Безвозмездные поступления,</a:t>
                      </a:r>
                      <a:r>
                        <a:rPr lang="ru-RU" baseline="0" dirty="0" smtClean="0"/>
                        <a:t> 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151782,3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150875,2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99,4</a:t>
                      </a:r>
                      <a:endParaRPr lang="ru-RU" dirty="0"/>
                    </a:p>
                  </a:txBody>
                  <a:tcPr/>
                </a:tc>
              </a:tr>
              <a:tr h="698038">
                <a:tc>
                  <a:txBody>
                    <a:bodyPr/>
                    <a:lstStyle/>
                    <a:p>
                      <a:r>
                        <a:rPr lang="ru-RU" dirty="0" smtClean="0"/>
                        <a:t>Из них:</a:t>
                      </a:r>
                    </a:p>
                    <a:p>
                      <a:pPr algn="r"/>
                      <a:r>
                        <a:rPr lang="ru-RU" dirty="0" smtClean="0"/>
                        <a:t>Дотации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29086,0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29086,0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Субсидии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112175,3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111226,8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99,1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Прочие безвозмездные поступления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10521,0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10566,0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100,</a:t>
                      </a:r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Возврат остатков</a:t>
                      </a:r>
                      <a:r>
                        <a:rPr lang="ru-RU" baseline="0" dirty="0" smtClean="0"/>
                        <a:t> субсидий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-3,6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61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Расходы бюджета </a:t>
            </a:r>
            <a:r>
              <a:rPr lang="ru-RU" sz="3200" dirty="0"/>
              <a:t>городского поселения город Усмань </a:t>
            </a:r>
            <a:r>
              <a:rPr lang="ru-RU" sz="3200" dirty="0" smtClean="0"/>
              <a:t>2019 </a:t>
            </a:r>
            <a:r>
              <a:rPr lang="ru-RU" sz="3200" dirty="0"/>
              <a:t>год (тыс. руб.)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717291"/>
              </p:ext>
            </p:extLst>
          </p:nvPr>
        </p:nvGraphicFramePr>
        <p:xfrm>
          <a:off x="683568" y="1916832"/>
          <a:ext cx="784887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497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0211790"/>
              </p:ext>
            </p:extLst>
          </p:nvPr>
        </p:nvGraphicFramePr>
        <p:xfrm>
          <a:off x="251520" y="1268760"/>
          <a:ext cx="8640960" cy="4907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47884"/>
                <a:gridCol w="1540748"/>
                <a:gridCol w="1398655"/>
                <a:gridCol w="1553673"/>
              </a:tblGrid>
              <a:tr h="101883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программы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Утвержденный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лан на 01.01.2020год тыс.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руб.</a:t>
                      </a:r>
                      <a:endParaRPr lang="ru-RU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Кассовый расход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 руб.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исполнения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1130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социальной сферы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 Липецкой области Российской Федерации на 2014-2024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19261,4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19235,4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59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населения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Федерации качественным жильем, инфраструктурой и услугами ЖКХ на 2014-2024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179977,9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175714,8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59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общественной безопасности населения и территории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 Федерации на 2014-2024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1141,6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1141,6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59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эффективности деятельности органов местного самоуправления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 Федерации на 2014-2024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15272,2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15106,6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664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АПК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(аппаратно-программный комплекс) «Безопасный город на 2016-2024 годы»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752,6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752,6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198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216405,7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211951,0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Исполнение муниципальных программ </a:t>
            </a:r>
            <a:br>
              <a:rPr lang="ru-RU" sz="3600" dirty="0" smtClean="0"/>
            </a:br>
            <a:r>
              <a:rPr lang="ru-RU" sz="3600" dirty="0" smtClean="0"/>
              <a:t>за 2019 год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8998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Сведения о расходах бюджета городского поселения город Усмань по разделам бюджетной классификации за 2019 год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853240"/>
              </p:ext>
            </p:extLst>
          </p:nvPr>
        </p:nvGraphicFramePr>
        <p:xfrm>
          <a:off x="755576" y="1628800"/>
          <a:ext cx="7632849" cy="516764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80320"/>
                <a:gridCol w="1800200"/>
                <a:gridCol w="1431548"/>
                <a:gridCol w="1520781"/>
              </a:tblGrid>
              <a:tr h="12419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разделов </a:t>
                      </a:r>
                      <a:r>
                        <a:rPr lang="ru-RU" baseline="0" dirty="0" smtClean="0"/>
                        <a:t> бюджетной классификации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Уточненный годовой план 2019г., тыс.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Исполнено за 2019г., тыс.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Процент исполнения к годовому плану, %</a:t>
                      </a:r>
                      <a:endParaRPr lang="ru-RU" dirty="0"/>
                    </a:p>
                  </a:txBody>
                  <a:tcPr/>
                </a:tc>
              </a:tr>
              <a:tr h="38745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Общегосударственные</a:t>
                      </a:r>
                      <a:r>
                        <a:rPr lang="ru-RU" sz="1400" baseline="0" dirty="0" smtClean="0"/>
                        <a:t> вопросы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22051,8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21336,6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96,8</a:t>
                      </a:r>
                      <a:endParaRPr lang="ru-RU" sz="1400" dirty="0"/>
                    </a:p>
                  </a:txBody>
                  <a:tcPr/>
                </a:tc>
              </a:tr>
              <a:tr h="54137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безопасность и правоохранительная деятельность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1894,3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1894,3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</a:tr>
              <a:tr h="38745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экономика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72679,8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72653,8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99,9</a:t>
                      </a:r>
                      <a:endParaRPr lang="ru-RU" sz="1400" dirty="0"/>
                    </a:p>
                  </a:txBody>
                  <a:tcPr/>
                </a:tc>
              </a:tr>
              <a:tr h="38745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Жилищно-коммунальное</a:t>
                      </a:r>
                      <a:r>
                        <a:rPr lang="ru-RU" sz="1400" baseline="0" dirty="0" smtClean="0"/>
                        <a:t> хозяйство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69182,5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67775,5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98,0</a:t>
                      </a:r>
                      <a:endParaRPr lang="ru-RU" sz="1400" dirty="0"/>
                    </a:p>
                  </a:txBody>
                  <a:tcPr/>
                </a:tc>
              </a:tr>
              <a:tr h="38745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Культура, кинематография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13984,9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13984,9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</a:tr>
              <a:tr h="38745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Социальная политика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</a:tr>
              <a:tr h="38745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Физическая культура и спорт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40464,6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38088,6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94,1</a:t>
                      </a:r>
                      <a:endParaRPr lang="ru-RU" sz="1400" dirty="0"/>
                    </a:p>
                  </a:txBody>
                  <a:tcPr/>
                </a:tc>
              </a:tr>
              <a:tr h="54137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Обслуживание государственного и муниципального долга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</a:tr>
              <a:tr h="38745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ВСЕГО РАСХОДОВ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220510,1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215985,9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mtClean="0"/>
                        <a:t>97,9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3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kontakty-penoiz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8504435" cy="30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268760"/>
            <a:ext cx="8640960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Отдел финансов и экономики администрации города Усмани Липецкой области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399373, Липецкая область, г. Усмань, ул. Ленина, 40</a:t>
            </a:r>
          </a:p>
          <a:p>
            <a:pPr marL="0" indent="0" algn="ctr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(47472) 2-23-02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Факс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(47472)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2-23-02</a:t>
            </a:r>
          </a:p>
          <a:p>
            <a:pPr marL="0" indent="0" algn="ctr">
              <a:buNone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1219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@usman.lipetsk.ru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u="sng" dirty="0" smtClean="0"/>
              <a:t>КОНТАКТНАЯ ИНФОРМАЦИЯ</a:t>
            </a:r>
            <a:endParaRPr lang="ru-RU" sz="3600" u="sng" dirty="0"/>
          </a:p>
        </p:txBody>
      </p:sp>
    </p:spTree>
    <p:extLst>
      <p:ext uri="{BB962C8B-B14F-4D97-AF65-F5344CB8AC3E}">
        <p14:creationId xmlns:p14="http://schemas.microsoft.com/office/powerpoint/2010/main" val="286068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5328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Отчет об исполнении бюджета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содержит данные об исполнении бюджета по доходам, расходам и источникам финансирования дефицита бюджета в соответствии с бюджетной классификацией Российской Федерации.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Годовой отчет об исполнении бюджета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рассматривается и утверждается Советом депутатов городского поселения город Усмань.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отчете об исполнении бюджета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указывается сколько и каких доходов поступило в бюджет за год и куда эти денежные средства были израсходованы.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для граждан» нацелен на фи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ЧТО ТАКОЕ ОТЧЕТ ОБ ИСПОЛНЕНИИ БЮДЖЕТА</a:t>
            </a:r>
            <a:endParaRPr lang="ru-RU" sz="3200" dirty="0"/>
          </a:p>
        </p:txBody>
      </p:sp>
      <p:pic>
        <p:nvPicPr>
          <p:cNvPr id="2050" name="Picture 2" descr="C:\Users\User\Desktop\slid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69598"/>
            <a:ext cx="3384376" cy="241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3dbbd761b7d545a9a8fdd74b0595625a_900x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69598"/>
            <a:ext cx="3872259" cy="241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74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6">
        <p14:switch dir="r"/>
      </p:transition>
    </mc:Choice>
    <mc:Fallback xmlns="">
      <p:transition spd="slow" advTm="52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план доходов и расходов на определенный период. </a:t>
            </a: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Для выполнения своих задач государству </a:t>
            </a:r>
          </a:p>
          <a:p>
            <a:pPr marL="0" indent="0" algn="r">
              <a:buNone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публично-правовым образованиям) необходим бюджет, 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который формируется за счет сбора налогов 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других платежей, направляемых на финансирование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бюджетных расходов.</a:t>
            </a:r>
          </a:p>
          <a:p>
            <a:pPr marL="0" indent="0" algn="r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БЮДЖЕТ </a:t>
            </a:r>
            <a:endParaRPr lang="ru-RU" sz="3200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467544" y="1772816"/>
            <a:ext cx="2520280" cy="9361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/>
              <a:t>Со старонормандского</a:t>
            </a:r>
            <a:r>
              <a:rPr lang="ru-RU" sz="1400" i="1" dirty="0"/>
              <a:t> </a:t>
            </a:r>
            <a:r>
              <a:rPr lang="ru-RU" sz="1400" i="1" dirty="0" smtClean="0"/>
              <a:t> buogette – сумка</a:t>
            </a:r>
            <a:r>
              <a:rPr lang="ru-RU" sz="1400" i="1" dirty="0"/>
              <a:t>, кошелёк</a:t>
            </a:r>
          </a:p>
        </p:txBody>
      </p:sp>
      <p:pic>
        <p:nvPicPr>
          <p:cNvPr id="3074" name="Picture 2" descr="C:\Users\User\Desktop\d0ba68b5fb8b0c5a5562afe0a60357d270b269cd6f1ee66ab2501589b607316b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54976"/>
            <a:ext cx="3108213" cy="204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DqnaOMJWkAEVl_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869160"/>
            <a:ext cx="3600400" cy="174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83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453">
        <p14:ferris dir="l"/>
      </p:transition>
    </mc:Choice>
    <mc:Fallback xmlns="">
      <p:transition spd="slow" advClick="0" advTm="54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User\Desktop\4a3a5731360f1c393166e832d84ceb7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6624736" cy="424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ВИДЫ БЮДЖЕТОВ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1589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184">
        <p14:conveyor dir="l"/>
      </p:transition>
    </mc:Choice>
    <mc:Fallback xmlns="">
      <p:transition spd="slow" advTm="61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67834" y="1340768"/>
            <a:ext cx="7408333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Доходы – Расходы = Дефицит (Профицит)</a:t>
            </a:r>
          </a:p>
          <a:p>
            <a:pPr marL="0" indent="0"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</a:p>
          <a:p>
            <a:pPr marL="0" indent="0">
              <a:buNone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</a:p>
          <a:p>
            <a:pPr marL="0" indent="0">
              <a:buNone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                                  Расходы                                                         Доходы                                   Расходы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ОСНОВНЫЕ ПАРАМЕТРЫ БЮДЖЕТА</a:t>
            </a:r>
            <a:endParaRPr lang="ru-RU" sz="3200" dirty="0"/>
          </a:p>
        </p:txBody>
      </p:sp>
      <p:pic>
        <p:nvPicPr>
          <p:cNvPr id="5125" name="Picture 5" descr="C:\Users\User\Desktop\Coin-Stack-PNG-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32517"/>
            <a:ext cx="1180714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User\Desktop\Coin-Stack-PNG-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32517"/>
            <a:ext cx="1180714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ывапыав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5863"/>
            <a:ext cx="226450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User\Desktop\ывапыав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5863"/>
            <a:ext cx="226450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объединение 3"/>
          <p:cNvSpPr/>
          <p:nvPr/>
        </p:nvSpPr>
        <p:spPr>
          <a:xfrm>
            <a:off x="1066041" y="4437112"/>
            <a:ext cx="2880320" cy="1008112"/>
          </a:xfrm>
          <a:prstGeom prst="flowChartMerg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Дефицит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(расходы больше доходов)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(-)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2" name="Блок-схема: объединение 11"/>
          <p:cNvSpPr/>
          <p:nvPr/>
        </p:nvSpPr>
        <p:spPr>
          <a:xfrm>
            <a:off x="5148064" y="4437112"/>
            <a:ext cx="2880320" cy="1008112"/>
          </a:xfrm>
          <a:prstGeom prst="flowChartMerg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/>
          </a:p>
          <a:p>
            <a:pPr algn="ctr"/>
            <a:endParaRPr lang="ru-RU" sz="1200" b="1" dirty="0" smtClean="0"/>
          </a:p>
          <a:p>
            <a:pPr algn="ctr"/>
            <a:r>
              <a:rPr lang="ru-RU" sz="1200" b="1" dirty="0" smtClean="0"/>
              <a:t>Профицит (доходы больше расходов)</a:t>
            </a:r>
          </a:p>
          <a:p>
            <a:pPr algn="ctr"/>
            <a:r>
              <a:rPr lang="ru-RU" sz="1200" b="1" dirty="0" smtClean="0"/>
              <a:t>(+)</a:t>
            </a:r>
            <a:endParaRPr lang="ru-RU" sz="1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0841" y="5517232"/>
            <a:ext cx="3001903" cy="12241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превышении расходов над доходами  принимается решение  об источниках покрытия  дефицита.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20072" y="5517232"/>
            <a:ext cx="3052922" cy="12241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превышении доходов над расходами принимается решение, как их использовать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97">
        <p:split orient="vert"/>
      </p:transition>
    </mc:Choice>
    <mc:Fallback xmlns="">
      <p:transition spd="slow" advTm="249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ДОХОДЫ И РАСХОДЫ БЮДЖЕТА</a:t>
            </a:r>
            <a:endParaRPr lang="ru-RU" sz="3200" dirty="0"/>
          </a:p>
        </p:txBody>
      </p:sp>
      <p:pic>
        <p:nvPicPr>
          <p:cNvPr id="1026" name="Picture 2" descr="C:\Users\User\Desktop\usn-dohody-minus-rashody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474865"/>
            <a:ext cx="3960439" cy="222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060848"/>
            <a:ext cx="3960440" cy="241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2813017298-Kratkoe_opredelenie_rashodov_iz_gosudarstvennogo_byudzhe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90" y="4127619"/>
            <a:ext cx="3888432" cy="259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Картинки (бюджет для граждан)\hq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90" y="2522005"/>
            <a:ext cx="3695826" cy="16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67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733">
        <p:circle/>
      </p:transition>
    </mc:Choice>
    <mc:Fallback xmlns="">
      <p:transition spd="slow" advTm="473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ДОХОДЫ И РАСХОДЫ БЮДЖЕТА</a:t>
            </a:r>
            <a:endParaRPr lang="ru-RU" sz="3200" dirty="0"/>
          </a:p>
        </p:txBody>
      </p:sp>
      <p:pic>
        <p:nvPicPr>
          <p:cNvPr id="2050" name="Picture 2" descr="C:\Users\User\Desktop\budget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564904"/>
            <a:ext cx="856895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62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228">
        <p14:flip dir="r"/>
      </p:transition>
    </mc:Choice>
    <mc:Fallback xmlns="">
      <p:transition spd="slow" advTm="72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понимается обязательный, индивидуально безвозмездный платеж, взимаемый с организаций и физических лиц в форме отчуждения принадлежащих им на праве собственности, хозяйственного ведения или оперативного управления денежных средств в целях финансового обеспечения деятельности государства и (или) муниципальных образований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ВИДЫ НАЛОГОВЫХ ДОХОДОВ</a:t>
            </a:r>
            <a:endParaRPr lang="ru-RU" sz="3200" dirty="0"/>
          </a:p>
        </p:txBody>
      </p:sp>
      <p:pic>
        <p:nvPicPr>
          <p:cNvPr id="3074" name="Picture 2" descr="C:\Users\User\Desktop\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86042"/>
            <a:ext cx="6861968" cy="375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556937"/>
            <a:ext cx="2304256" cy="11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74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31">
        <p:wheel spokes="1"/>
      </p:transition>
    </mc:Choice>
    <mc:Fallback xmlns="">
      <p:transition spd="slow" advTm="8731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57850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ЭФФЕКТИВНОСТЬ БЮДЖЕТНЫХ </a:t>
            </a:r>
            <a:r>
              <a:rPr lang="ru-RU" sz="3600" dirty="0"/>
              <a:t>РАСХОДОВ - </a:t>
            </a:r>
            <a:r>
              <a:rPr lang="ru-RU" sz="1800" dirty="0">
                <a:solidFill>
                  <a:schemeClr val="tx1"/>
                </a:solidFill>
              </a:rPr>
              <a:t>это  достижение  наилучшего  результата  с  использованием  определенного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бюджетом объема средств.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7621" y="2229591"/>
            <a:ext cx="8640961" cy="453650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по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повышению эффективности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бюджетных расходов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4466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2415">
            <a:off x="6623006" y="3818911"/>
            <a:ext cx="2376264" cy="135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1732" y="3212976"/>
            <a:ext cx="6770548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 повышение эффективности и результативности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имеющихся инструментов программно-целевого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управления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бюджетирования;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1732" y="3717032"/>
            <a:ext cx="67705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2) создание условий для повышения качества предоставления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услуг;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1732" y="4221088"/>
            <a:ext cx="6770548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3) повышение эффективности процедур проведения муниципальных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закупок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1732" y="4653136"/>
            <a:ext cx="6770548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 совершенствование процедур предварительного и последующего контроля,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том числе уточнение порядка и содержания мер принуждения к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нарушениям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финансово-бюджетной сфере;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732" y="5373216"/>
            <a:ext cx="6770548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5) обеспечение широкого вовлечения граждан в процедуры обсуждения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принятия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конкретных бюджетных решений, общественного контроля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их эффективности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результативности.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424828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501">
        <p:checker/>
      </p:transition>
    </mc:Choice>
    <mc:Fallback xmlns="">
      <p:transition spd="slow" advTm="5501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1821</TotalTime>
  <Words>940</Words>
  <Application>Microsoft Office PowerPoint</Application>
  <PresentationFormat>Экран (4:3)</PresentationFormat>
  <Paragraphs>271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Отчет об исполнении бюджета городского поселения город Усмань  Усманского муниципального района Липецкой области Российской Федерации за 2019 год  для граждан </vt:lpstr>
      <vt:lpstr>ЧТО ТАКОЕ ОТЧЕТ ОБ ИСПОЛНЕНИИ БЮДЖЕТА</vt:lpstr>
      <vt:lpstr>БЮДЖЕТ </vt:lpstr>
      <vt:lpstr>ВИДЫ БЮДЖЕТОВ</vt:lpstr>
      <vt:lpstr>ОСНОВНЫЕ ПАРАМЕТРЫ БЮДЖЕТА</vt:lpstr>
      <vt:lpstr>ДОХОДЫ И РАСХОДЫ БЮДЖЕТА</vt:lpstr>
      <vt:lpstr>ДОХОДЫ И РАСХОДЫ БЮДЖЕТА</vt:lpstr>
      <vt:lpstr>ВИДЫ НАЛОГОВЫХ ДОХОДОВ</vt:lpstr>
      <vt:lpstr>ЭФФЕКТИВНОСТЬ БЮДЖЕТНЫХ РАСХОДОВ - это  достижение  наилучшего  результата  с  использованием  определенного бюджетом объема средств.  </vt:lpstr>
      <vt:lpstr>Бюджет городского поселения город Усмань 2019год (тыс. руб.)</vt:lpstr>
      <vt:lpstr>Доходы бюджета городского поселения город Усмань 2019 год (тыс. руб.)   </vt:lpstr>
      <vt:lpstr>Исполнение доходов бюджета  за 2019 год (тыс. руб.) </vt:lpstr>
      <vt:lpstr>Исполнение доходов бюджета  за 2019 год (тыс. руб.) </vt:lpstr>
      <vt:lpstr>Межбюджетные трансферты-основной вид безвозмездных перечислений  Межбюджетные трансферты-это денежные средства, перечисляемые из одного бюджета бюджетной системы Российской Федерации другому</vt:lpstr>
      <vt:lpstr>Безвозмездные поступления в бюджет городского поселения город Усмань  за 2019 год  (тыс. руб.)</vt:lpstr>
      <vt:lpstr>Расходы бюджета городского поселения город Усмань 2019 год (тыс. руб.) </vt:lpstr>
      <vt:lpstr> Исполнение муниципальных программ  за 2019 год</vt:lpstr>
      <vt:lpstr>Сведения о расходах бюджета городского поселения город Усмань по разделам бюджетной классификации за 2019 год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Бюбжет для граждан</dc:title>
  <dc:creator>User</dc:creator>
  <cp:lastModifiedBy>User</cp:lastModifiedBy>
  <cp:revision>223</cp:revision>
  <cp:lastPrinted>2019-04-16T07:57:26Z</cp:lastPrinted>
  <dcterms:created xsi:type="dcterms:W3CDTF">2018-12-18T06:46:22Z</dcterms:created>
  <dcterms:modified xsi:type="dcterms:W3CDTF">2020-05-22T09:44:23Z</dcterms:modified>
</cp:coreProperties>
</file>