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96789.8</c:v>
                </c:pt>
                <c:pt idx="1">
                  <c:v>147695.70000000001</c:v>
                </c:pt>
                <c:pt idx="2">
                  <c:v>113325.6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26614235762523E-2"/>
                  <c:y val="0.1287948482060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708169486757892E-3"/>
                  <c:y val="0.13983440662373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55797287086733E-2"/>
                  <c:y val="0.16559337626494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98471.9</c:v>
                </c:pt>
                <c:pt idx="1">
                  <c:v>146120.5</c:v>
                </c:pt>
                <c:pt idx="2">
                  <c:v>125744.4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304576"/>
        <c:axId val="161306112"/>
        <c:axId val="0"/>
      </c:bar3DChart>
      <c:catAx>
        <c:axId val="16130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06112"/>
        <c:crosses val="autoZero"/>
        <c:auto val="1"/>
        <c:lblAlgn val="ctr"/>
        <c:lblOffset val="100"/>
        <c:noMultiLvlLbl val="0"/>
      </c:catAx>
      <c:valAx>
        <c:axId val="16130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30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11602483620288"/>
          <c:y val="0.34679744148816727"/>
          <c:w val="0.11045650465618066"/>
          <c:h val="0.20704909126469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96789.8</c:v>
                </c:pt>
                <c:pt idx="1">
                  <c:v>152192.5</c:v>
                </c:pt>
                <c:pt idx="2">
                  <c:v>125744.4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41633897351578E-2"/>
                  <c:y val="0.1251149954001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5797287086671E-2"/>
                  <c:y val="0.13247470101195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980338410946E-2"/>
                  <c:y val="0.12143514259429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98471.9</c:v>
                </c:pt>
                <c:pt idx="1">
                  <c:v>144015.29999999999</c:v>
                </c:pt>
                <c:pt idx="2">
                  <c:v>124293.4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895744"/>
        <c:axId val="160897280"/>
        <c:axId val="0"/>
      </c:bar3DChart>
      <c:catAx>
        <c:axId val="16089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0897280"/>
        <c:crosses val="autoZero"/>
        <c:auto val="1"/>
        <c:lblAlgn val="ctr"/>
        <c:lblOffset val="100"/>
        <c:noMultiLvlLbl val="0"/>
      </c:catAx>
      <c:valAx>
        <c:axId val="16089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9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</a:t>
            </a:r>
            <a:r>
              <a:rPr lang="ru-RU" sz="2400" b="1" u="sng" dirty="0" err="1" smtClean="0">
                <a:solidFill>
                  <a:schemeClr val="bg1"/>
                </a:solidFill>
              </a:rPr>
              <a:t>Усманского</a:t>
            </a:r>
            <a:r>
              <a:rPr lang="ru-RU" sz="2400" b="1" u="sng" dirty="0" smtClean="0">
                <a:solidFill>
                  <a:schemeClr val="bg1"/>
                </a:solidFill>
              </a:rPr>
              <a:t> муниципального района Липецкой области Российской Федерации за 201</a:t>
            </a:r>
            <a:r>
              <a:rPr lang="en-US" sz="2400" b="1" u="sng" dirty="0" smtClean="0">
                <a:solidFill>
                  <a:schemeClr val="bg1"/>
                </a:solidFill>
              </a:rPr>
              <a:t>8</a:t>
            </a:r>
            <a:r>
              <a:rPr lang="ru-RU" sz="2400" b="1" u="sng" dirty="0" smtClean="0">
                <a:solidFill>
                  <a:schemeClr val="bg1"/>
                </a:solidFill>
              </a:rPr>
              <a:t>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201</a:t>
            </a:r>
            <a:r>
              <a:rPr lang="en-US" sz="3600" dirty="0" smtClean="0"/>
              <a:t>8</a:t>
            </a:r>
            <a:r>
              <a:rPr lang="ru-RU" sz="3600" dirty="0" smtClean="0"/>
              <a:t>год 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29648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113325,6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114636,0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101,2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125744,4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124293,4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98,8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12418,8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-9657,4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201</a:t>
            </a:r>
            <a:r>
              <a:rPr lang="en-US" sz="3600" dirty="0" smtClean="0"/>
              <a:t>8</a:t>
            </a:r>
            <a:r>
              <a:rPr lang="ru-RU" sz="3600" dirty="0" smtClean="0"/>
              <a:t> год (тыс. руб.)  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58112"/>
              </p:ext>
            </p:extLst>
          </p:nvPr>
        </p:nvGraphicFramePr>
        <p:xfrm>
          <a:off x="871538" y="1700808"/>
          <a:ext cx="75888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201</a:t>
            </a:r>
            <a:r>
              <a:rPr lang="en-US" sz="3200" dirty="0" smtClean="0"/>
              <a:t>8</a:t>
            </a:r>
            <a:r>
              <a:rPr lang="ru-RU" sz="3200" dirty="0" smtClean="0"/>
              <a:t>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243298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57378,9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58722,3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102,3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55203,9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55646,6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100,8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19542,0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20179,8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103,3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7723,9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7994,2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103,5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12701,0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13852,3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109,1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15237,0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13620,3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89,4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 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2175,0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3075,7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141,4</a:t>
                      </a:r>
                      <a:endParaRPr lang="ru-RU" sz="1200" i="0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1650,0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2101,1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127,3</a:t>
                      </a:r>
                      <a:endParaRPr lang="ru-RU" sz="1200" i="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525,0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947,6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/>
                        <a:t>180,5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201</a:t>
            </a:r>
            <a:r>
              <a:rPr lang="en-US" sz="3200" dirty="0" smtClean="0"/>
              <a:t>8</a:t>
            </a:r>
            <a:r>
              <a:rPr lang="ru-RU" sz="3200" dirty="0" smtClean="0"/>
              <a:t> 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05235"/>
              </p:ext>
            </p:extLst>
          </p:nvPr>
        </p:nvGraphicFramePr>
        <p:xfrm>
          <a:off x="683568" y="2132856"/>
          <a:ext cx="7992888" cy="1915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03866"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Штрафы,санкции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18,9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503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55946,7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55913,7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6061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113325,6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114636,0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101,2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201</a:t>
            </a:r>
            <a:r>
              <a:rPr lang="en-US" sz="3600" dirty="0" smtClean="0"/>
              <a:t>8</a:t>
            </a:r>
            <a:r>
              <a:rPr lang="ru-RU" sz="3600" dirty="0" smtClean="0"/>
              <a:t>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41960"/>
              </p:ext>
            </p:extLst>
          </p:nvPr>
        </p:nvGraphicFramePr>
        <p:xfrm>
          <a:off x="899592" y="1844824"/>
          <a:ext cx="7408864" cy="41778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8061"/>
                <a:gridCol w="1546027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55946,7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55913,7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99,9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25932,5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25932,5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29365,4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29332,4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 от других бюджетов бюджетной системы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</a:t>
            </a:r>
            <a:r>
              <a:rPr lang="ru-RU" sz="3200" dirty="0" smtClean="0"/>
              <a:t>2018 </a:t>
            </a:r>
            <a:r>
              <a:rPr lang="ru-RU" sz="3200" dirty="0"/>
              <a:t>год 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70760"/>
              </p:ext>
            </p:extLst>
          </p:nvPr>
        </p:nvGraphicFramePr>
        <p:xfrm>
          <a:off x="683568" y="1916832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85633"/>
              </p:ext>
            </p:extLst>
          </p:nvPr>
        </p:nvGraphicFramePr>
        <p:xfrm>
          <a:off x="251520" y="1111009"/>
          <a:ext cx="8640960" cy="573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540748"/>
                <a:gridCol w="1398655"/>
                <a:gridCol w="1553673"/>
              </a:tblGrid>
              <a:tr h="10188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на 01.01.2019год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113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19407,0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19305,2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84485,2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84354,6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15826,3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9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городском поселении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2014-2024 годы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121919,8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120511,1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2018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201</a:t>
            </a:r>
            <a:r>
              <a:rPr lang="en-US" sz="3200" dirty="0" smtClean="0"/>
              <a:t>8</a:t>
            </a:r>
            <a:r>
              <a:rPr lang="ru-RU" sz="3200" dirty="0" smtClean="0"/>
              <a:t>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004712"/>
              </p:ext>
            </p:extLst>
          </p:nvPr>
        </p:nvGraphicFramePr>
        <p:xfrm>
          <a:off x="755576" y="1628800"/>
          <a:ext cx="7632849" cy="5167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201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201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19965,9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19081,7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95,6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2200,3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1847,7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84,0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46802,4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46772,1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41436,6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41356,3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14641,0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78,2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51,3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125744,4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124293,4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98,8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1712</TotalTime>
  <Words>968</Words>
  <Application>Microsoft Office PowerPoint</Application>
  <PresentationFormat>Экран (4:3)</PresentationFormat>
  <Paragraphs>274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2018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2018год (тыс. руб.)</vt:lpstr>
      <vt:lpstr>Доходы бюджета городского поселения город Усмань 2018 год (тыс. руб.)   </vt:lpstr>
      <vt:lpstr>Исполнение доходов бюджета  за 2018 год (тыс. руб.) </vt:lpstr>
      <vt:lpstr>Исполнение доходов бюджета  за 2018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2018 год  (тыс. руб.)</vt:lpstr>
      <vt:lpstr>Расходы бюджета городского поселения город Усмань 2018 год (тыс. руб.) </vt:lpstr>
      <vt:lpstr> Исполнение муниципальных программ  за 2018 год</vt:lpstr>
      <vt:lpstr>Сведения о расходах бюджета городского поселения город Усмань по разделам бюджетной классификации за 2018 год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202</cp:revision>
  <cp:lastPrinted>2019-04-16T07:57:26Z</cp:lastPrinted>
  <dcterms:created xsi:type="dcterms:W3CDTF">2018-12-18T06:46:22Z</dcterms:created>
  <dcterms:modified xsi:type="dcterms:W3CDTF">2019-04-16T07:59:01Z</dcterms:modified>
</cp:coreProperties>
</file>