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6" r:id="rId16"/>
    <p:sldId id="277" r:id="rId17"/>
    <p:sldId id="272" r:id="rId18"/>
    <p:sldId id="278" r:id="rId19"/>
    <p:sldId id="27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оценка 2021</c:v>
                </c:pt>
                <c:pt idx="2">
                  <c:v>план 2022</c:v>
                </c:pt>
                <c:pt idx="3">
                  <c:v>план 2023</c:v>
                </c:pt>
                <c:pt idx="4">
                  <c:v>план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182347.9</c:v>
                </c:pt>
                <c:pt idx="1">
                  <c:v>169745.9</c:v>
                </c:pt>
                <c:pt idx="2">
                  <c:v>183370.9</c:v>
                </c:pt>
                <c:pt idx="3">
                  <c:v>65681.2</c:v>
                </c:pt>
                <c:pt idx="4">
                  <c:v>41349.9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оценка 2021</c:v>
                </c:pt>
                <c:pt idx="2">
                  <c:v>план 2022</c:v>
                </c:pt>
                <c:pt idx="3">
                  <c:v>план 2023</c:v>
                </c:pt>
                <c:pt idx="4">
                  <c:v>план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80444.800000000003</c:v>
                </c:pt>
                <c:pt idx="1">
                  <c:v>90902.1</c:v>
                </c:pt>
                <c:pt idx="2">
                  <c:v>88145.4</c:v>
                </c:pt>
                <c:pt idx="3">
                  <c:v>91267.7</c:v>
                </c:pt>
                <c:pt idx="4">
                  <c:v>94036.2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495504"/>
        <c:axId val="190495896"/>
        <c:axId val="0"/>
      </c:bar3DChart>
      <c:catAx>
        <c:axId val="19049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0495896"/>
        <c:crosses val="autoZero"/>
        <c:auto val="1"/>
        <c:lblAlgn val="ctr"/>
        <c:lblOffset val="100"/>
        <c:noMultiLvlLbl val="0"/>
      </c:catAx>
      <c:valAx>
        <c:axId val="190495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0495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оценка 2021</c:v>
                </c:pt>
                <c:pt idx="2">
                  <c:v>план 2022</c:v>
                </c:pt>
                <c:pt idx="3">
                  <c:v>план 2023</c:v>
                </c:pt>
                <c:pt idx="4">
                  <c:v>план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248447</c:v>
                </c:pt>
                <c:pt idx="1">
                  <c:v>264497.3</c:v>
                </c:pt>
                <c:pt idx="2">
                  <c:v>266588.40000000002</c:v>
                </c:pt>
                <c:pt idx="3">
                  <c:v>153827.6</c:v>
                </c:pt>
                <c:pt idx="4">
                  <c:v>135386.1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497072"/>
        <c:axId val="190497464"/>
        <c:axId val="0"/>
      </c:bar3DChart>
      <c:catAx>
        <c:axId val="19049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0497464"/>
        <c:crosses val="autoZero"/>
        <c:auto val="1"/>
        <c:lblAlgn val="ctr"/>
        <c:lblOffset val="100"/>
        <c:noMultiLvlLbl val="0"/>
      </c:catAx>
      <c:valAx>
        <c:axId val="190497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049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40567714698368E-2"/>
          <c:y val="6.2499912105406022E-2"/>
          <c:w val="0.63308741158389814"/>
          <c:h val="0.928580720285650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23601.4</c:v>
                </c:pt>
                <c:pt idx="1">
                  <c:v>4564.3</c:v>
                </c:pt>
                <c:pt idx="2">
                  <c:v>46288.800000000003</c:v>
                </c:pt>
                <c:pt idx="3">
                  <c:v>161131.79999999999</c:v>
                </c:pt>
                <c:pt idx="4">
                  <c:v>30082.2</c:v>
                </c:pt>
                <c:pt idx="5">
                  <c:v>416.4</c:v>
                </c:pt>
                <c:pt idx="6">
                  <c:v>500</c:v>
                </c:pt>
                <c:pt idx="7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13863737362518"/>
          <c:y val="1.182533867544956E-2"/>
          <c:w val="0.36704289801133205"/>
          <c:h val="0.9749285944318423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0.10175151478895507"/>
          <c:w val="0.51845721623834518"/>
          <c:h val="0.79423582564900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Развитие социальной сферы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1">
                  <c:v>Обеспечение населения городского поселения город Усмань Усманского муниципального района Липецкой области Российской Федерации качественным жильем, инфраструктурой и услугами ЖКХ на 2020-2024 годы</c:v>
                </c:pt>
                <c:pt idx="2">
                  <c:v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3">
                  <c:v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4">
                  <c:v>АПК (аппаратно-программный комплекс) «Безопасный город на 2020-2024 годы»</c:v>
                </c:pt>
                <c:pt idx="5">
                  <c:v>Формирование современной городской среды городского поселения город Усмань  Усманского муниципального района Липецкой области Российской Федерации на 2020-2024 годы</c:v>
                </c:pt>
                <c:pt idx="6">
                  <c:v>Комплексное развитие городского поселения город Усмань  Усманского муниципального района Липецкой области Российской Федерации (сельская агломерация), направленное на организацию благоустройства территории города Усмань на 2021-2024 годы</c:v>
                </c:pt>
                <c:pt idx="7">
                  <c:v>Непрограммные расходы бюджета городского поселения город Усмань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36087.199999999997</c:v>
                </c:pt>
                <c:pt idx="1">
                  <c:v>179399.9</c:v>
                </c:pt>
                <c:pt idx="2">
                  <c:v>3064.3</c:v>
                </c:pt>
                <c:pt idx="3">
                  <c:v>18527.7</c:v>
                </c:pt>
                <c:pt idx="4">
                  <c:v>1500</c:v>
                </c:pt>
                <c:pt idx="5">
                  <c:v>23705.7</c:v>
                </c:pt>
                <c:pt idx="6">
                  <c:v>150</c:v>
                </c:pt>
                <c:pt idx="7">
                  <c:v>4153.6000000000004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143796814359559"/>
          <c:y val="1.3566868638527343E-2"/>
          <c:w val="0.42966946249669735"/>
          <c:h val="0.97469440717413169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0.87658</cdr:x>
      <cdr:y>0.03673</cdr:y>
    </cdr:from>
    <cdr:to>
      <cdr:x>1</cdr:x>
      <cdr:y>0.26991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40822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4632" cy="1728192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ru-RU" sz="5400" b="1" u="sng" dirty="0">
                <a:solidFill>
                  <a:schemeClr val="bg1"/>
                </a:solidFill>
              </a:rPr>
              <a:t>Бюджет для граждан на </a:t>
            </a:r>
            <a:br>
              <a:rPr lang="ru-RU" sz="5400" b="1" u="sng" dirty="0">
                <a:solidFill>
                  <a:schemeClr val="bg1"/>
                </a:solidFill>
              </a:rPr>
            </a:br>
            <a:r>
              <a:rPr lang="ru-RU" sz="5400" b="1" u="sng" dirty="0">
                <a:solidFill>
                  <a:schemeClr val="bg1"/>
                </a:solidFill>
              </a:rPr>
              <a:t>20</a:t>
            </a:r>
            <a:r>
              <a:rPr lang="en-US" sz="5400" b="1" u="sng" dirty="0" smtClean="0">
                <a:solidFill>
                  <a:schemeClr val="bg1"/>
                </a:solidFill>
              </a:rPr>
              <a:t>2</a:t>
            </a:r>
            <a:r>
              <a:rPr lang="ru-RU" sz="5400" b="1" u="sng" dirty="0" smtClean="0">
                <a:solidFill>
                  <a:schemeClr val="bg1"/>
                </a:solidFill>
              </a:rPr>
              <a:t>2-2024 </a:t>
            </a:r>
            <a:r>
              <a:rPr lang="ru-RU" sz="5400" b="1" u="sng" dirty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2022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" y="227687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428882"/>
              </p:ext>
            </p:extLst>
          </p:nvPr>
        </p:nvGraphicFramePr>
        <p:xfrm>
          <a:off x="4139952" y="2636912"/>
          <a:ext cx="4608512" cy="274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  <a:gridCol w="1008112"/>
                <a:gridCol w="1008112"/>
              </a:tblGrid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86023,5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89145,8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91914,3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183370,9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65681,2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41349,9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271516,3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156948,9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135386,1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44824"/>
            <a:ext cx="352839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 городского поселения город Усмань </a:t>
            </a:r>
            <a:r>
              <a:rPr lang="ru-RU" sz="1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Федерации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и на плановый период 2023 и 2024 годов осуществлялось на основе прогноза социально-экономического развития городского поселения город Усмань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2-2024 год, основных направлений налоговой политики и бюджетной политики на очередной финансовый год и плановый период, с учетом действующего законодательства Российской Федерации.</a:t>
            </a:r>
            <a:endParaRPr lang="ru-RU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823345"/>
              </p:ext>
            </p:extLst>
          </p:nvPr>
        </p:nvGraphicFramePr>
        <p:xfrm>
          <a:off x="1043608" y="1124743"/>
          <a:ext cx="7408864" cy="524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6406"/>
                <a:gridCol w="1440160"/>
                <a:gridCol w="1368152"/>
                <a:gridCol w="1404146"/>
              </a:tblGrid>
              <a:tr h="642191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86023,5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89145,8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91914,3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24310,0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25530,0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26810,0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12940,0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13415,3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13740,3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31233,5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32434,5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33435,0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17540,0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17766,0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17929,0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39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8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183370,9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65681,2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41349,9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42261,0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29200,0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23411,7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141109,9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36481,2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17938,2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010642"/>
              </p:ext>
            </p:extLst>
          </p:nvPr>
        </p:nvGraphicFramePr>
        <p:xfrm>
          <a:off x="871538" y="1628800"/>
          <a:ext cx="7804918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ДИНАМИКА ДОХОДОВ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0984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414237"/>
              </p:ext>
            </p:extLst>
          </p:nvPr>
        </p:nvGraphicFramePr>
        <p:xfrm>
          <a:off x="251520" y="1700808"/>
          <a:ext cx="8640959" cy="5067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8057"/>
                <a:gridCol w="1259745"/>
                <a:gridCol w="1343727"/>
                <a:gridCol w="1343727"/>
                <a:gridCol w="1385703"/>
              </a:tblGrid>
              <a:tr h="582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2022г.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 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23601,4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24317,6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24317,6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4564,3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техногенного характера, пожарная безопасность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4564,3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46288,8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18915,2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19240,3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39308,8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13415,2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13740,3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161131,8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85710,5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61378,4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20551,2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РАСХОДЫ БЮДЖЕТА ПО РАЗДЕЛАМ, ПОДРАЗДЕЛАМ КЛАССИФИКАЦИИ РАСХОДОВ БЮДЖЕТА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02424"/>
              </p:ext>
            </p:extLst>
          </p:nvPr>
        </p:nvGraphicFramePr>
        <p:xfrm>
          <a:off x="251520" y="1772817"/>
          <a:ext cx="8640960" cy="4657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6022"/>
                <a:gridCol w="1311008"/>
                <a:gridCol w="1259745"/>
                <a:gridCol w="1292465"/>
                <a:gridCol w="1301720"/>
              </a:tblGrid>
              <a:tr h="6639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81743,6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1112,3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58837,0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63997,0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59416,1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30082,2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18232,6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18298,4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30082,2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18232,6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18298,4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266588,4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153827,6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135386,1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БЮДЖЕТА ПО РАЗДЕЛАМ, ПОДРАЗДЕЛАМ </a:t>
            </a:r>
            <a:r>
              <a:rPr lang="ru-RU" sz="3200" dirty="0" smtClean="0"/>
              <a:t>КЛАССИФИКАЦИИ РАСХОДОВ </a:t>
            </a:r>
            <a:r>
              <a:rPr lang="ru-RU" sz="3200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96300"/>
              </p:ext>
            </p:extLst>
          </p:nvPr>
        </p:nvGraphicFramePr>
        <p:xfrm>
          <a:off x="871538" y="2420888"/>
          <a:ext cx="6724798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ДИНАМИКА РАСХОДОВ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4892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РАСХОДОВ БЮДЖЕТА В 2022Г.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522963"/>
              </p:ext>
            </p:extLst>
          </p:nvPr>
        </p:nvGraphicFramePr>
        <p:xfrm>
          <a:off x="251520" y="1052736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6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681096"/>
              </p:ext>
            </p:extLst>
          </p:nvPr>
        </p:nvGraphicFramePr>
        <p:xfrm>
          <a:off x="251520" y="1412776"/>
          <a:ext cx="8640960" cy="4785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015"/>
                <a:gridCol w="1451506"/>
                <a:gridCol w="1536887"/>
                <a:gridCol w="1435552"/>
              </a:tblGrid>
              <a:tr h="5308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2024г.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67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36087,2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24237,5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24303,4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179399,9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57492,9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3064,3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18527,7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18498,7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18498,4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0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2020-2024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7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городского поселения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23705,7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18575,8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18575,8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371678"/>
              </p:ext>
            </p:extLst>
          </p:nvPr>
        </p:nvGraphicFramePr>
        <p:xfrm>
          <a:off x="251520" y="1290465"/>
          <a:ext cx="8640960" cy="2570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015"/>
                <a:gridCol w="1451505"/>
                <a:gridCol w="1536888"/>
                <a:gridCol w="14355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2024г.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городского поселения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(сельская агломерация),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направленное на организацию благоустройства территории города Усмань на 2021-2024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бюджета городского поселения город Усмань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4153,6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8630,6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14130,6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266588,4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153827,6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135386,1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49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125655"/>
              </p:ext>
            </p:extLst>
          </p:nvPr>
        </p:nvGraphicFramePr>
        <p:xfrm>
          <a:off x="251520" y="1124744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/>
              <a:t>СТРУКТУРА РАСХОДОВ НА </a:t>
            </a:r>
            <a:r>
              <a:rPr lang="ru-RU" sz="3200" dirty="0" smtClean="0"/>
              <a:t>2022 </a:t>
            </a:r>
            <a:r>
              <a:rPr lang="ru-RU" sz="3200" dirty="0"/>
              <a:t>ГОД В РАЗРЕЗЕ МУНИЦИПАЛЬНЫХ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val="26085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проекта одного из главных финансовых документов – бюджетом городского поселения город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на 20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год и на плановый период 2023 и 2024 годов. Представленная информация предназначена для широкого круга пользователей и будет интересна и полезна всему населению, так как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Усмань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города. Мы постарались в доступной и понятной форме для граждан, показать основные показатели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поселения город 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Усмани.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ТАКОЕ «БЮДЖЕТ ДЛЯ ГРАЖДАН»?</a:t>
            </a:r>
            <a:endParaRPr lang="ru-RU" sz="40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598"/>
            <a:ext cx="3672408" cy="2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БЮДЖЕТ? 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БЮДЖЕТОВ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ПАРАМЕТРЫ БЮДЖЕТА</a:t>
            </a:r>
            <a:endParaRPr lang="ru-RU" sz="36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НАЛОГОВЫХ ДОХОДОВ</a:t>
            </a:r>
            <a:endParaRPr lang="ru-RU" sz="36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8568953" cy="4392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2097</TotalTime>
  <Words>1097</Words>
  <Application>Microsoft Office PowerPoint</Application>
  <PresentationFormat>Экран (4:3)</PresentationFormat>
  <Paragraphs>320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Symbol</vt:lpstr>
      <vt:lpstr>Times New Roman</vt:lpstr>
      <vt:lpstr>Волна</vt:lpstr>
      <vt:lpstr>                  Бюджет для граждан на  2022-2024 годы</vt:lpstr>
      <vt:lpstr>ЧТО ТАКОЕ «БЮДЖЕТ ДЛЯ ГРАЖДАН»?</vt:lpstr>
      <vt:lpstr>ЧТО ТАКОЕ БЮДЖЕТ?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ДОХОДЫ БЮДЖЕТА</vt:lpstr>
      <vt:lpstr>ДОХОДЫ БЮДЖЕТА</vt:lpstr>
      <vt:lpstr>ДИНАМИКА ДОХОДОВ БЮДЖЕТА</vt:lpstr>
      <vt:lpstr>РАСХОДЫ БЮДЖЕТА ПО РАЗДЕЛАМ, ПОДРАЗДЕЛАМ КЛАССИФИКАЦИИ РАСХОДОВ БЮДЖЕТА</vt:lpstr>
      <vt:lpstr>РАСХОДЫ БЮДЖЕТА ПО РАЗДЕЛАМ, ПОДРАЗДЕЛАМ КЛАССИФИКАЦИИ РАСХОДОВ БЮДЖЕТА</vt:lpstr>
      <vt:lpstr>ДИНАМИКА РАСХОДОВ БЮДЖЕТА</vt:lpstr>
      <vt:lpstr>СТРУКТУРА РАСХОДОВ БЮДЖЕТА В 2022Г.</vt:lpstr>
      <vt:lpstr>РАСХОДЫ БЮДЖЕТА В РАЗРЕЗЕ МУНИЦИПАЛЬНЫХ ПРОГРАММ</vt:lpstr>
      <vt:lpstr>РАСХОДЫ БЮДЖЕТА В РАЗРЕЗЕ МУНИЦИПАЛЬНЫХ ПРОГРАММ</vt:lpstr>
      <vt:lpstr>СТРУКТУРА РАСХОДОВ НА 2022 ГОД В РАЗРЕЗЕ МУНИЦИПАЛЬНЫХ ПРОГРАММ 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Name</cp:lastModifiedBy>
  <cp:revision>307</cp:revision>
  <cp:lastPrinted>2019-01-23T10:05:23Z</cp:lastPrinted>
  <dcterms:created xsi:type="dcterms:W3CDTF">2018-12-18T06:46:22Z</dcterms:created>
  <dcterms:modified xsi:type="dcterms:W3CDTF">2022-05-19T06:32:27Z</dcterms:modified>
</cp:coreProperties>
</file>