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8" r:id="rId14"/>
    <p:sldId id="269" r:id="rId15"/>
    <p:sldId id="276" r:id="rId16"/>
    <p:sldId id="277" r:id="rId17"/>
    <p:sldId id="272" r:id="rId18"/>
    <p:sldId id="278" r:id="rId19"/>
    <p:sldId id="279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оценка 2020</c:v>
                </c:pt>
                <c:pt idx="2">
                  <c:v>план 2021</c:v>
                </c:pt>
                <c:pt idx="3">
                  <c:v>план 2022</c:v>
                </c:pt>
                <c:pt idx="4">
                  <c:v>план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150875.29999999999</c:v>
                </c:pt>
                <c:pt idx="1">
                  <c:v>182347.9</c:v>
                </c:pt>
                <c:pt idx="2">
                  <c:v>146785.29999999999</c:v>
                </c:pt>
                <c:pt idx="3">
                  <c:v>78107.3</c:v>
                </c:pt>
                <c:pt idx="4">
                  <c:v>75771.899999999994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оценка 2020</c:v>
                </c:pt>
                <c:pt idx="2">
                  <c:v>план 2021</c:v>
                </c:pt>
                <c:pt idx="3">
                  <c:v>план 2022</c:v>
                </c:pt>
                <c:pt idx="4">
                  <c:v>план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67101.7</c:v>
                </c:pt>
                <c:pt idx="1">
                  <c:v>80444.800000000003</c:v>
                </c:pt>
                <c:pt idx="2">
                  <c:v>78838.399999999994</c:v>
                </c:pt>
                <c:pt idx="3">
                  <c:v>85315.6</c:v>
                </c:pt>
                <c:pt idx="4">
                  <c:v>92496.5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304064"/>
        <c:axId val="148965632"/>
        <c:axId val="0"/>
      </c:bar3DChart>
      <c:catAx>
        <c:axId val="65304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8965632"/>
        <c:crosses val="autoZero"/>
        <c:auto val="1"/>
        <c:lblAlgn val="ctr"/>
        <c:lblOffset val="100"/>
        <c:noMultiLvlLbl val="0"/>
      </c:catAx>
      <c:valAx>
        <c:axId val="14896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5304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оценка 2020</c:v>
                </c:pt>
                <c:pt idx="2">
                  <c:v>план 2021</c:v>
                </c:pt>
                <c:pt idx="3">
                  <c:v>план 2022</c:v>
                </c:pt>
                <c:pt idx="4">
                  <c:v>план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215985.9</c:v>
                </c:pt>
                <c:pt idx="1">
                  <c:v>248447</c:v>
                </c:pt>
                <c:pt idx="2">
                  <c:v>225623.7</c:v>
                </c:pt>
                <c:pt idx="3">
                  <c:v>155373.79999999999</c:v>
                </c:pt>
                <c:pt idx="4">
                  <c:v>168268.4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100224"/>
        <c:axId val="148969088"/>
        <c:axId val="0"/>
      </c:bar3DChart>
      <c:catAx>
        <c:axId val="6610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8969088"/>
        <c:crosses val="autoZero"/>
        <c:auto val="1"/>
        <c:lblAlgn val="ctr"/>
        <c:lblOffset val="100"/>
        <c:noMultiLvlLbl val="0"/>
      </c:catAx>
      <c:valAx>
        <c:axId val="14896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610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40567714698368E-2"/>
          <c:y val="6.2499912105406022E-2"/>
          <c:w val="0.63308741158389814"/>
          <c:h val="0.928580720285650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22461.4</c:v>
                </c:pt>
                <c:pt idx="1">
                  <c:v>8311.7999999999993</c:v>
                </c:pt>
                <c:pt idx="2">
                  <c:v>25643.599999999999</c:v>
                </c:pt>
                <c:pt idx="3">
                  <c:v>149861.20000000001</c:v>
                </c:pt>
                <c:pt idx="4">
                  <c:v>18452.8</c:v>
                </c:pt>
                <c:pt idx="5">
                  <c:v>384.9</c:v>
                </c:pt>
                <c:pt idx="6">
                  <c:v>500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13863737362518"/>
          <c:y val="1.182533867544956E-2"/>
          <c:w val="0.36704289801133205"/>
          <c:h val="0.9749285944318423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88182545543494E-2"/>
          <c:y val="0.10175151478895507"/>
          <c:w val="0.51845721623834518"/>
          <c:h val="0.794235825649001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Развитие социальной сферы городского поселения город Усмань Усманского муниципального района Липецкой области Российской Федерации на 2020-2024 годы</c:v>
                </c:pt>
                <c:pt idx="1">
                  <c:v>Обеспечение населения городского поселения город Усмань Усманского муниципального района Липецкой области Российской Федерации качественным жильем, инфраструктурой и услугами ЖКХ на 2020-2024 годы</c:v>
                </c:pt>
                <c:pt idx="2">
                  <c:v>Обеспечение общественной безопасности населения и территории городского поселения город Усмань Усманского муниципального района Липецкой области Российской Федерации на 2020-2024 годы</c:v>
                </c:pt>
                <c:pt idx="3">
                  <c:v>Повышение эффективности деятельности органов местного самоуправления городского поселения город Усмань Усманского муниципального района Липецкой области Российской Федерации на 2020-2024 годы</c:v>
                </c:pt>
                <c:pt idx="4">
                  <c:v>АПК (аппаратно-программный комплекс) «Безопасный город на 2020-2024 годы»</c:v>
                </c:pt>
                <c:pt idx="5">
                  <c:v>Формирование современной городской среды городского поселения город Усмань  Усманского муниципального района Липецкой области Российской Федерации на 2020-2024 годы</c:v>
                </c:pt>
                <c:pt idx="6">
                  <c:v>Комплексное развитие городского поселения город Усмань  Усманского муниципального района Липецкой области Российской Федерации (сельская агломерация), направленное на организацию благоустройства территории города Усмань на 2021-2024 годы</c:v>
                </c:pt>
                <c:pt idx="7">
                  <c:v>Непрограммные расходы бюджета городского поселения город Усмань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23457.8</c:v>
                </c:pt>
                <c:pt idx="1">
                  <c:v>66866.5</c:v>
                </c:pt>
                <c:pt idx="2">
                  <c:v>6811.8</c:v>
                </c:pt>
                <c:pt idx="3">
                  <c:v>18039.7</c:v>
                </c:pt>
                <c:pt idx="4">
                  <c:v>1500</c:v>
                </c:pt>
                <c:pt idx="5">
                  <c:v>102998.6</c:v>
                </c:pt>
                <c:pt idx="6">
                  <c:v>2239.6</c:v>
                </c:pt>
                <c:pt idx="7">
                  <c:v>3709.7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143796814359559"/>
          <c:y val="1.3566868638527343E-2"/>
          <c:w val="0.42966946249669735"/>
          <c:h val="0.97469440717413169"/>
        </c:manualLayout>
      </c:layout>
      <c:overlay val="0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0.87658</cdr:x>
      <cdr:y>0.03673</cdr:y>
    </cdr:from>
    <cdr:to>
      <cdr:x>1</cdr:x>
      <cdr:y>0.26991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40822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4632" cy="1728192"/>
          </a:xfrm>
        </p:spPr>
        <p:txBody>
          <a:bodyPr>
            <a:noAutofit/>
          </a:bodyPr>
          <a:lstStyle/>
          <a:p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ru-RU" sz="5400" b="1" u="sng" dirty="0">
                <a:solidFill>
                  <a:schemeClr val="bg1"/>
                </a:solidFill>
              </a:rPr>
              <a:t>Бюджет для граждан на </a:t>
            </a:r>
            <a:br>
              <a:rPr lang="ru-RU" sz="5400" b="1" u="sng" dirty="0">
                <a:solidFill>
                  <a:schemeClr val="bg1"/>
                </a:solidFill>
              </a:rPr>
            </a:br>
            <a:r>
              <a:rPr lang="ru-RU" sz="5400" b="1" u="sng" dirty="0">
                <a:solidFill>
                  <a:schemeClr val="bg1"/>
                </a:solidFill>
              </a:rPr>
              <a:t>20</a:t>
            </a:r>
            <a:r>
              <a:rPr lang="en-US" sz="5400" b="1" u="sng" dirty="0" smtClean="0">
                <a:solidFill>
                  <a:schemeClr val="bg1"/>
                </a:solidFill>
              </a:rPr>
              <a:t>21</a:t>
            </a:r>
            <a:r>
              <a:rPr lang="ru-RU" sz="5400" b="1" u="sng" dirty="0" smtClean="0">
                <a:solidFill>
                  <a:schemeClr val="bg1"/>
                </a:solidFill>
              </a:rPr>
              <a:t>-202</a:t>
            </a:r>
            <a:r>
              <a:rPr lang="en-US" sz="5400" b="1" u="sng" dirty="0" smtClean="0">
                <a:solidFill>
                  <a:schemeClr val="bg1"/>
                </a:solidFill>
              </a:rPr>
              <a:t>3</a:t>
            </a:r>
            <a:r>
              <a:rPr lang="ru-RU" sz="5400" b="1" u="sng" dirty="0" smtClean="0">
                <a:solidFill>
                  <a:schemeClr val="bg1"/>
                </a:solidFill>
              </a:rPr>
              <a:t> </a:t>
            </a:r>
            <a:r>
              <a:rPr lang="ru-RU" sz="5400" b="1" u="sng" dirty="0">
                <a:solidFill>
                  <a:schemeClr val="bg1"/>
                </a:solidFill>
              </a:rPr>
              <a:t>годы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202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" y="2276872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948649"/>
              </p:ext>
            </p:extLst>
          </p:nvPr>
        </p:nvGraphicFramePr>
        <p:xfrm>
          <a:off x="4139952" y="2636912"/>
          <a:ext cx="4608512" cy="274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  <a:gridCol w="1008112"/>
                <a:gridCol w="1008112"/>
              </a:tblGrid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76661,4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83188,6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90369,5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2177,0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2127,0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2127,0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146785,3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78107,3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75771,9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225623,7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163422,9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168268,4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844824"/>
            <a:ext cx="3528392" cy="38884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части бюджета городского поселения город Усмань </a:t>
            </a:r>
            <a:r>
              <a:rPr lang="ru-RU" sz="14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Федерации на 20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и на плановый период 2022 и 2023 годов осуществлялось на основе прогноза социально-экономического развития городского поселения город Усмань на 20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1-2023 год, основных направлений налоговой политики и бюджетной политики на очередной финансовый год и плановый период, с учетом действующего законодательства Российской Федерации.</a:t>
            </a:r>
            <a:endParaRPr lang="ru-RU" sz="1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967923"/>
              </p:ext>
            </p:extLst>
          </p:nvPr>
        </p:nvGraphicFramePr>
        <p:xfrm>
          <a:off x="1043608" y="1124743"/>
          <a:ext cx="7408864" cy="56166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6406"/>
                <a:gridCol w="1440160"/>
                <a:gridCol w="1368152"/>
                <a:gridCol w="1404146"/>
              </a:tblGrid>
              <a:tr h="642191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 неналоговые доходы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76661,4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83188,6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90369,5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28505,0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33080,0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11160,4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11830,6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12455,0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22876,0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23927,0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25128,5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14120,0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14351,0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14586,0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2177,0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2127,0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2127,0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39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находящегося в государственной и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8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146785,3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78107,3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75771,9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37356,3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38124,0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29200,0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29006,2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39983,3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46571,9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80422,8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591923"/>
              </p:ext>
            </p:extLst>
          </p:nvPr>
        </p:nvGraphicFramePr>
        <p:xfrm>
          <a:off x="871538" y="1628800"/>
          <a:ext cx="7804918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ДИНАМИКА ДОХОДОВ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0984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403750"/>
              </p:ext>
            </p:extLst>
          </p:nvPr>
        </p:nvGraphicFramePr>
        <p:xfrm>
          <a:off x="251520" y="1700808"/>
          <a:ext cx="8640959" cy="4966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08057"/>
                <a:gridCol w="1259745"/>
                <a:gridCol w="1343727"/>
                <a:gridCol w="1343727"/>
                <a:gridCol w="1385703"/>
              </a:tblGrid>
              <a:tr h="5829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2021г.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 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22461,4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22461,4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22415,6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8311,8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техногенного характера, пожарная безопасность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8311,8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25643,6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28563,9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29688,3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(дорожные фонды)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21143,6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23563,9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24188,3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149861,2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79856,0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89358,0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11372,0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21042,4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1587,3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1462,3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РАСХОДЫ БЮДЖЕТА ПО РАЗДЕЛАМ, ПОДРАЗДЕЛАМ КЛАССИФИКАЦИИ РАСХОДОВ БЮДЖЕТА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876496"/>
              </p:ext>
            </p:extLst>
          </p:nvPr>
        </p:nvGraphicFramePr>
        <p:xfrm>
          <a:off x="251520" y="1772817"/>
          <a:ext cx="8640960" cy="43467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6022"/>
                <a:gridCol w="1311008"/>
                <a:gridCol w="1259745"/>
                <a:gridCol w="1292465"/>
                <a:gridCol w="1301720"/>
              </a:tblGrid>
              <a:tr h="66395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 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143557,2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66896,7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66853,3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18452,8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16449,6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15771,6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9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18452,8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16449,6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15771,6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225623,7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155373,8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168268,4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368152"/>
          </a:xfrm>
        </p:spPr>
        <p:txBody>
          <a:bodyPr>
            <a:noAutofit/>
          </a:bodyPr>
          <a:lstStyle/>
          <a:p>
            <a:r>
              <a:rPr lang="ru-RU" sz="3200" dirty="0"/>
              <a:t>РАСХОДЫ БЮДЖЕТА ПО РАЗДЕЛАМ, ПОДРАЗДЕЛАМ </a:t>
            </a:r>
            <a:r>
              <a:rPr lang="ru-RU" sz="3200" dirty="0" smtClean="0"/>
              <a:t>КЛАССИФИКАЦИИ РАСХОДОВ </a:t>
            </a:r>
            <a:r>
              <a:rPr lang="ru-RU" sz="3200" dirty="0"/>
              <a:t>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508133"/>
              </p:ext>
            </p:extLst>
          </p:nvPr>
        </p:nvGraphicFramePr>
        <p:xfrm>
          <a:off x="871538" y="2420888"/>
          <a:ext cx="6724798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ДИНАМИКА РАСХОДОВ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4892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СТРУКТУРА РАСХОДОВ БЮДЖЕТА В 2021Г.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842974"/>
              </p:ext>
            </p:extLst>
          </p:nvPr>
        </p:nvGraphicFramePr>
        <p:xfrm>
          <a:off x="251520" y="1052736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46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564864"/>
              </p:ext>
            </p:extLst>
          </p:nvPr>
        </p:nvGraphicFramePr>
        <p:xfrm>
          <a:off x="251520" y="1412776"/>
          <a:ext cx="8640960" cy="4785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7015"/>
                <a:gridCol w="1451506"/>
                <a:gridCol w="1536887"/>
                <a:gridCol w="1435552"/>
              </a:tblGrid>
              <a:tr h="5308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2023г.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867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23457,8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21954,5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21776,6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66866,5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82704,5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92830,9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6811,8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18039,7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18039,7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18008,8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0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2020-2024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7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городского поселения город Усмань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102998,6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19575,8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19575,8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БЮДЖЕТА В РАЗРЕЗЕ МУНИЦИПАЛЬНЫХ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129884"/>
              </p:ext>
            </p:extLst>
          </p:nvPr>
        </p:nvGraphicFramePr>
        <p:xfrm>
          <a:off x="251520" y="1290465"/>
          <a:ext cx="8640960" cy="2570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7015"/>
                <a:gridCol w="1451505"/>
                <a:gridCol w="1536888"/>
                <a:gridCol w="143555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2023г.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городского поселения город Усмань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(сельская агломерация),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направленное на организацию благоустройства территории города Усмань на 2021-2024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2239,6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2239,6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2239,6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бюджета городского поселения город Усмань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3709,7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8709,7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11686,7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225623,7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155373,8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168268,4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БЮДЖЕТА В РАЗРЕЗЕ МУНИЦИПАЛЬНЫХ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49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288912"/>
              </p:ext>
            </p:extLst>
          </p:nvPr>
        </p:nvGraphicFramePr>
        <p:xfrm>
          <a:off x="251520" y="1124744"/>
          <a:ext cx="85689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Autofit/>
          </a:bodyPr>
          <a:lstStyle/>
          <a:p>
            <a:r>
              <a:rPr lang="ru-RU" sz="3200" dirty="0"/>
              <a:t>СТРУКТУРА РАСХОДОВ НА </a:t>
            </a:r>
            <a:r>
              <a:rPr lang="ru-RU" sz="3200" dirty="0" smtClean="0"/>
              <a:t>2021 </a:t>
            </a:r>
            <a:r>
              <a:rPr lang="ru-RU" sz="3200" dirty="0"/>
              <a:t>ГОД В РАЗРЕЗЕ МУНИЦИПАЛЬНЫХ ПРОГРАММ </a:t>
            </a:r>
          </a:p>
        </p:txBody>
      </p:sp>
    </p:spTree>
    <p:extLst>
      <p:ext uri="{BB962C8B-B14F-4D97-AF65-F5344CB8AC3E}">
        <p14:creationId xmlns:p14="http://schemas.microsoft.com/office/powerpoint/2010/main" val="26085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проекта одного из главных финансовых документов – бюджетом городского поселения город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 на 20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год и на плановый период 2022 и 2023 годов. Представленная информация предназначена для широкого круга пользователей и будет интересна и полезна всему населению, так как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город Усмань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города. Мы постарались в доступной и понятной форме для граждан, показать основные показатели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городского поселения город 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городе Усмани.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ЧТО ТАКОЕ «БЮДЖЕТ ДЛЯ ГРАЖДАН»?</a:t>
            </a:r>
            <a:endParaRPr lang="ru-RU" sz="40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9598"/>
            <a:ext cx="3672408" cy="22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ТАКОЕ БЮДЖЕТ? </a:t>
            </a:r>
            <a:endParaRPr lang="ru-RU" sz="36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БЮДЖЕТОВ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ПАРАМЕТРЫ БЮДЖЕТА</a:t>
            </a:r>
            <a:endParaRPr lang="ru-RU" sz="36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НАЛОГОВЫХ ДОХОДОВ</a:t>
            </a:r>
            <a:endParaRPr lang="ru-RU" sz="36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7" y="2348880"/>
            <a:ext cx="8568953" cy="43924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1994</TotalTime>
  <Words>1093</Words>
  <Application>Microsoft Office PowerPoint</Application>
  <PresentationFormat>Экран (4:3)</PresentationFormat>
  <Paragraphs>319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                  Бюджет для граждан на  2021-2023 годы</vt:lpstr>
      <vt:lpstr>ЧТО ТАКОЕ «БЮДЖЕТ ДЛЯ ГРАЖДАН»?</vt:lpstr>
      <vt:lpstr>ЧТО ТАКОЕ БЮДЖЕТ?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ДОХОДЫ БЮДЖЕТА</vt:lpstr>
      <vt:lpstr>ДОХОДЫ БЮДЖЕТА</vt:lpstr>
      <vt:lpstr>ДИНАМИКА ДОХОДОВ БЮДЖЕТА</vt:lpstr>
      <vt:lpstr>РАСХОДЫ БЮДЖЕТА ПО РАЗДЕЛАМ, ПОДРАЗДЕЛАМ КЛАССИФИКАЦИИ РАСХОДОВ БЮДЖЕТА</vt:lpstr>
      <vt:lpstr>РАСХОДЫ БЮДЖЕТА ПО РАЗДЕЛАМ, ПОДРАЗДЕЛАМ КЛАССИФИКАЦИИ РАСХОДОВ БЮДЖЕТА</vt:lpstr>
      <vt:lpstr>ДИНАМИКА РАСХОДОВ БЮДЖЕТА</vt:lpstr>
      <vt:lpstr>СТРУКТУРА РАСХОДОВ БЮДЖЕТА В 2021Г.</vt:lpstr>
      <vt:lpstr>РАСХОДЫ БЮДЖЕТА В РАЗРЕЗЕ МУНИЦИПАЛЬНЫХ ПРОГРАММ</vt:lpstr>
      <vt:lpstr>РАСХОДЫ БЮДЖЕТА В РАЗРЕЗЕ МУНИЦИПАЛЬНЫХ ПРОГРАММ</vt:lpstr>
      <vt:lpstr>СТРУКТУРА РАСХОДОВ НА 2021 ГОД В РАЗРЕЗЕ МУНИЦИПАЛЬНЫХ ПРОГРАММ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Name</cp:lastModifiedBy>
  <cp:revision>288</cp:revision>
  <cp:lastPrinted>2019-01-23T10:05:23Z</cp:lastPrinted>
  <dcterms:created xsi:type="dcterms:W3CDTF">2018-12-18T06:46:22Z</dcterms:created>
  <dcterms:modified xsi:type="dcterms:W3CDTF">2021-03-19T08:03:54Z</dcterms:modified>
</cp:coreProperties>
</file>