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2017</c:v>
                </c:pt>
                <c:pt idx="1">
                  <c:v>оценка 2018</c:v>
                </c:pt>
                <c:pt idx="2">
                  <c:v>план 2019</c:v>
                </c:pt>
                <c:pt idx="3">
                  <c:v>план 2020</c:v>
                </c:pt>
                <c:pt idx="4">
                  <c:v>план 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89659.4</c:v>
                </c:pt>
                <c:pt idx="1">
                  <c:v>25553.599999999999</c:v>
                </c:pt>
                <c:pt idx="2">
                  <c:v>29086</c:v>
                </c:pt>
                <c:pt idx="3">
                  <c:v>28736</c:v>
                </c:pt>
                <c:pt idx="4">
                  <c:v>29394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5"/>
                <c:pt idx="0">
                  <c:v>факт 2017</c:v>
                </c:pt>
                <c:pt idx="1">
                  <c:v>оценка 2018</c:v>
                </c:pt>
                <c:pt idx="2">
                  <c:v>план 2019</c:v>
                </c:pt>
                <c:pt idx="3">
                  <c:v>план 2020</c:v>
                </c:pt>
                <c:pt idx="4">
                  <c:v>план 2021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56461.1</c:v>
                </c:pt>
                <c:pt idx="1">
                  <c:v>57378.9</c:v>
                </c:pt>
                <c:pt idx="2">
                  <c:v>62800.5</c:v>
                </c:pt>
                <c:pt idx="3">
                  <c:v>66438.7</c:v>
                </c:pt>
                <c:pt idx="4">
                  <c:v>74734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190592"/>
        <c:axId val="112192128"/>
        <c:axId val="0"/>
      </c:bar3DChart>
      <c:catAx>
        <c:axId val="112190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2192128"/>
        <c:crosses val="autoZero"/>
        <c:auto val="1"/>
        <c:lblAlgn val="ctr"/>
        <c:lblOffset val="100"/>
        <c:noMultiLvlLbl val="0"/>
      </c:catAx>
      <c:valAx>
        <c:axId val="112192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2190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74814512674146"/>
          <c:y val="4.0432310266644456E-2"/>
          <c:w val="0.78895490292571246"/>
          <c:h val="0.619425276532245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91776,3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2017</c:v>
                </c:pt>
                <c:pt idx="1">
                  <c:v>оценка 2018</c:v>
                </c:pt>
                <c:pt idx="2">
                  <c:v>план 2019</c:v>
                </c:pt>
                <c:pt idx="3">
                  <c:v>план 2020</c:v>
                </c:pt>
                <c:pt idx="4">
                  <c:v>план 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91776.3</c:v>
                </c:pt>
                <c:pt idx="1">
                  <c:v>82932.5</c:v>
                </c:pt>
                <c:pt idx="2">
                  <c:v>88386.5</c:v>
                </c:pt>
                <c:pt idx="3">
                  <c:v>90174.7</c:v>
                </c:pt>
                <c:pt idx="4">
                  <c:v>104128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200576"/>
        <c:axId val="114202112"/>
        <c:axId val="0"/>
      </c:bar3DChart>
      <c:catAx>
        <c:axId val="114200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14202112"/>
        <c:crosses val="autoZero"/>
        <c:auto val="1"/>
        <c:lblAlgn val="ctr"/>
        <c:lblOffset val="100"/>
        <c:noMultiLvlLbl val="0"/>
      </c:catAx>
      <c:valAx>
        <c:axId val="114202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420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18124576851385E-4"/>
          <c:y val="7.3523080768803456E-2"/>
          <c:w val="0.58623495774923395"/>
          <c:h val="0.800043050772136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 и правоохранительная деятельность
</c:v>
                </c:pt>
                <c:pt idx="2">
                  <c:v>Национальная экономика
</c:v>
                </c:pt>
                <c:pt idx="3">
                  <c:v>Жилищно-коммунальное хозяйство
</c:v>
                </c:pt>
                <c:pt idx="4">
                  <c:v>Культура, кинематография
</c:v>
                </c:pt>
                <c:pt idx="5">
                  <c:v>Социальная политика
</c:v>
                </c:pt>
                <c:pt idx="6">
                  <c:v>Физическая культура и спорт
</c:v>
                </c:pt>
                <c:pt idx="7">
                  <c:v>Обслуживание государственного и муниципального долга
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19719.599999999999</c:v>
                </c:pt>
                <c:pt idx="1">
                  <c:v>6000</c:v>
                </c:pt>
                <c:pt idx="2">
                  <c:v>16379.5</c:v>
                </c:pt>
                <c:pt idx="3">
                  <c:v>33521.699999999997</c:v>
                </c:pt>
                <c:pt idx="4">
                  <c:v>12032.6</c:v>
                </c:pt>
                <c:pt idx="5">
                  <c:v>228.3</c:v>
                </c:pt>
                <c:pt idx="6">
                  <c:v>500</c:v>
                </c:pt>
                <c:pt idx="7">
                  <c:v>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 и правоохранительная деятельность
</c:v>
                </c:pt>
                <c:pt idx="2">
                  <c:v>Национальная экономика
</c:v>
                </c:pt>
                <c:pt idx="3">
                  <c:v>Жилищно-коммунальное хозяйство
</c:v>
                </c:pt>
                <c:pt idx="4">
                  <c:v>Культура, кинематография
</c:v>
                </c:pt>
                <c:pt idx="5">
                  <c:v>Социальная политика
</c:v>
                </c:pt>
                <c:pt idx="6">
                  <c:v>Физическая культура и спорт
</c:v>
                </c:pt>
                <c:pt idx="7">
                  <c:v>Обслуживание государственного и муниципального долга
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736069686464089"/>
          <c:y val="5.0706171536495946E-2"/>
          <c:w val="0.39263930313535911"/>
          <c:h val="0.94929382846350407"/>
        </c:manualLayout>
      </c:layout>
      <c:overlay val="0"/>
      <c:txPr>
        <a:bodyPr/>
        <a:lstStyle/>
        <a:p>
          <a:pPr>
            <a:defRPr sz="1200" b="1" i="0" kern="0" spc="-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558713861912497E-2"/>
          <c:y val="8.1566950519011402E-2"/>
          <c:w val="0.50772067566413648"/>
          <c:h val="0.774898509775190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Развитие социальной сферы городского поселения город Усмань Усманского муниципального района Липецкой области Российской Федерации на 2014-2020 годы
</c:v>
                </c:pt>
                <c:pt idx="1">
                  <c:v>Обеспечение населения городского поселения город Усмань Усманского муниципального района Липецкой области Российской Федерации качественным жильем, инфраструктурой и услугами ЖКХ на 2014-2020 годы
</c:v>
                </c:pt>
                <c:pt idx="2">
                  <c:v>Обеспечение общественной безопасности населения и территории городского поселения город Усмань Усманского муниципального района Липецкой области Российской Федерации на 2014-2020 годы
</c:v>
                </c:pt>
                <c:pt idx="3">
                  <c:v>Повышение эффективности деятельности органов местного самоуправления городского поселения город Усмань Усманского муниципального района Липецкой области Российской Федерации на 2014-2020 годы
</c:v>
                </c:pt>
                <c:pt idx="4">
                  <c:v>АПК (аппаратно-программный комплекс) «Безопасный город на 2016-2020 годы»
</c:v>
                </c:pt>
                <c:pt idx="5">
                  <c:v>Непрограммные расходы бюджета городского поселения город Усмань
</c:v>
                </c:pt>
                <c:pt idx="6">
                  <c:v>Профилактика правонарушений в городском поселении город Усмань Усманского муниципального района Липецкой области Российской Федерации на 2018-2024 годы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17382.599999999999</c:v>
                </c:pt>
                <c:pt idx="1">
                  <c:v>46558.6</c:v>
                </c:pt>
                <c:pt idx="2">
                  <c:v>5000</c:v>
                </c:pt>
                <c:pt idx="3">
                  <c:v>15496.3</c:v>
                </c:pt>
                <c:pt idx="4">
                  <c:v>1000</c:v>
                </c:pt>
                <c:pt idx="5">
                  <c:v>3255.4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2731239228699112"/>
          <c:y val="0"/>
          <c:w val="0.46297920524900349"/>
          <c:h val="1"/>
        </c:manualLayout>
      </c:layout>
      <c:overlay val="0"/>
      <c:txPr>
        <a:bodyPr/>
        <a:lstStyle/>
        <a:p>
          <a:pPr>
            <a:defRPr sz="1200" b="1" i="0" kern="800" spc="-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4632" cy="1296143"/>
          </a:xfrm>
        </p:spPr>
        <p:txBody>
          <a:bodyPr>
            <a:noAutofit/>
          </a:bodyPr>
          <a:lstStyle/>
          <a:p>
            <a:r>
              <a:rPr lang="ru-RU" sz="5400" b="1" u="sng" dirty="0" smtClean="0">
                <a:solidFill>
                  <a:schemeClr val="bg1"/>
                </a:solidFill>
              </a:rPr>
              <a:t>Бюджет для граждан на </a:t>
            </a:r>
            <a:br>
              <a:rPr lang="ru-RU" sz="5400" b="1" u="sng" dirty="0" smtClean="0">
                <a:solidFill>
                  <a:schemeClr val="bg1"/>
                </a:solidFill>
              </a:rPr>
            </a:br>
            <a:r>
              <a:rPr lang="ru-RU" sz="5400" b="1" u="sng" dirty="0" smtClean="0">
                <a:solidFill>
                  <a:schemeClr val="bg1"/>
                </a:solidFill>
              </a:rPr>
              <a:t>201</a:t>
            </a:r>
            <a:r>
              <a:rPr lang="en-US" sz="5400" b="1" u="sng" dirty="0" smtClean="0">
                <a:solidFill>
                  <a:schemeClr val="bg1"/>
                </a:solidFill>
              </a:rPr>
              <a:t>9</a:t>
            </a:r>
            <a:r>
              <a:rPr lang="ru-RU" sz="5400" b="1" u="sng" dirty="0" smtClean="0">
                <a:solidFill>
                  <a:schemeClr val="bg1"/>
                </a:solidFill>
              </a:rPr>
              <a:t>-202</a:t>
            </a:r>
            <a:r>
              <a:rPr lang="en-US" sz="5400" b="1" u="sng" dirty="0" smtClean="0">
                <a:solidFill>
                  <a:schemeClr val="bg1"/>
                </a:solidFill>
              </a:rPr>
              <a:t>1</a:t>
            </a:r>
            <a:r>
              <a:rPr lang="ru-RU" sz="5400" b="1" u="sng" dirty="0" smtClean="0">
                <a:solidFill>
                  <a:schemeClr val="bg1"/>
                </a:solidFill>
              </a:rPr>
              <a:t> годы</a:t>
            </a:r>
            <a:endParaRPr lang="ru-RU" sz="5400" b="1" u="sng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5949280"/>
            <a:ext cx="6400800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город Усмань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201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9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год</a:t>
            </a:r>
          </a:p>
          <a:p>
            <a:endParaRPr lang="ru-RU" sz="3200" b="1" dirty="0" smtClean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User\Desktop\698582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63284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6">
        <p14:ripple/>
      </p:transition>
    </mc:Choice>
    <mc:Fallback xmlns="">
      <p:transition spd="slow" advTm="19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688016"/>
              </p:ext>
            </p:extLst>
          </p:nvPr>
        </p:nvGraphicFramePr>
        <p:xfrm>
          <a:off x="4139952" y="2636912"/>
          <a:ext cx="4420540" cy="260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936104"/>
                <a:gridCol w="936104"/>
                <a:gridCol w="964156"/>
              </a:tblGrid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2019г.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2020г.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2021г.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60288,0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64088,7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72396,5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Неналоговые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2512,5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2350,0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2337,5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Безвозмездные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29086,0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28736,0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29394,0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Всего: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91886,5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95174,7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104128,0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ДОХОДЫ БЮДЖЕТА</a:t>
            </a:r>
            <a:endParaRPr lang="ru-RU" sz="36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1844824"/>
            <a:ext cx="3528392" cy="38884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доходной части бюджета городского поселения город Усмань </a:t>
            </a:r>
            <a:r>
              <a:rPr lang="ru-RU" sz="1400" b="1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 Российской Федерации на 2019 и на плановый период 2020 и 2021 годов осуществлялось на основе прогноза социально-экономического развития городского поселения город Усмань на 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год, основных направлений налоговой политики и бюджетной политики на очередной финансовый год и плановый период, с учетом действующего законодательства Российской Федерации.</a:t>
            </a:r>
            <a:endParaRPr lang="ru-RU" sz="1400" b="1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753181"/>
              </p:ext>
            </p:extLst>
          </p:nvPr>
        </p:nvGraphicFramePr>
        <p:xfrm>
          <a:off x="1043608" y="1196752"/>
          <a:ext cx="7408864" cy="5511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96406"/>
                <a:gridCol w="1440160"/>
                <a:gridCol w="1368152"/>
                <a:gridCol w="14041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Налоговые и неналоговые доходы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2019г.</a:t>
                      </a:r>
                    </a:p>
                    <a:p>
                      <a:pPr algn="ctr"/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2020г.</a:t>
                      </a:r>
                    </a:p>
                    <a:p>
                      <a:pPr algn="ctr"/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2021г.</a:t>
                      </a:r>
                    </a:p>
                    <a:p>
                      <a:pPr algn="ctr"/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60288,0</a:t>
                      </a:r>
                      <a:endParaRPr lang="ru-RU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64088,7</a:t>
                      </a:r>
                      <a:endParaRPr lang="ru-RU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72396,5</a:t>
                      </a:r>
                      <a:endParaRPr lang="ru-RU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20622,0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22690,0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24930,0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8479,5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8697,7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8959,5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14342,5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15774,0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21496,0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16844,0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16927,0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17011,0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2512,5</a:t>
                      </a:r>
                      <a:endParaRPr lang="ru-RU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2350,0</a:t>
                      </a:r>
                      <a:endParaRPr lang="ru-RU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2337,5</a:t>
                      </a:r>
                      <a:endParaRPr lang="ru-RU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находящегося в государственной и муниципальной собственности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1650,0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1650,0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1650,0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862,5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687,5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ДОХОДЫ БЮДЖЕТА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900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descr="тыс. руб." title="тыс. руб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682647"/>
              </p:ext>
            </p:extLst>
          </p:nvPr>
        </p:nvGraphicFramePr>
        <p:xfrm>
          <a:off x="827584" y="1772816"/>
          <a:ext cx="763284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47248" cy="12904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ДИНАМИКА ДОХОДОВ БЮДЖЕТА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878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276249"/>
              </p:ext>
            </p:extLst>
          </p:nvPr>
        </p:nvGraphicFramePr>
        <p:xfrm>
          <a:off x="251520" y="1700808"/>
          <a:ext cx="8640959" cy="50672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08057"/>
                <a:gridCol w="1259745"/>
                <a:gridCol w="1343727"/>
                <a:gridCol w="1343727"/>
                <a:gridCol w="1385703"/>
              </a:tblGrid>
              <a:tr h="5829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Раздел, подраздел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2019г.</a:t>
                      </a:r>
                    </a:p>
                    <a:p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тыс. руб.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2020г.</a:t>
                      </a:r>
                    </a:p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тыс. руб.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2021г. </a:t>
                      </a:r>
                    </a:p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тыс. руб.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19719,6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19369,6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19369,6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43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безопасность  и правоохранительная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58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техногенного характера, гражданская оборона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03 09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5600,0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пожарной безопасности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03 10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16379,5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14497,7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15259,5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04 08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5800,0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(дорожные фонды)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04 09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8479,5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8697,7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8959,5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43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04 12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33521,7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34571,7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36571,7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РАСХОДЫ БЮДЖЕТА ПО РАЗДЕЛАМ, ПОДРАЗДЕЛАМ КЛАССИФИКАЦИИ РАСХОДОВ БЮДЖЕТА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978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16686"/>
              </p:ext>
            </p:extLst>
          </p:nvPr>
        </p:nvGraphicFramePr>
        <p:xfrm>
          <a:off x="251520" y="1772817"/>
          <a:ext cx="8640960" cy="49685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76022"/>
                <a:gridCol w="1311008"/>
                <a:gridCol w="1259745"/>
                <a:gridCol w="1292465"/>
                <a:gridCol w="1301720"/>
              </a:tblGrid>
              <a:tr h="66395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показателя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Раздел, подраздел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2019г.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2020г. 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2021г.</a:t>
                      </a:r>
                      <a:r>
                        <a:rPr lang="ru-R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6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05 01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05 02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1625,0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1625,0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05 03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30571,7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32096,7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34096,7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12032,6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13500,6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13500,6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92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08 01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12032,6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13500,6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13500,6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8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4903,8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16098,3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8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88386,5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90174,7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104128,0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1368152"/>
          </a:xfrm>
        </p:spPr>
        <p:txBody>
          <a:bodyPr>
            <a:noAutofit/>
          </a:bodyPr>
          <a:lstStyle/>
          <a:p>
            <a:r>
              <a:rPr lang="ru-RU" sz="3200" dirty="0"/>
              <a:t>РАСХОДЫ БЮДЖЕТА ПО РАЗДЕЛАМ, ПОДРАЗДЕЛАМ </a:t>
            </a:r>
            <a:r>
              <a:rPr lang="ru-RU" sz="3200" dirty="0" smtClean="0"/>
              <a:t>КЛАССИФИКАЦИИ РАСХОДОВ </a:t>
            </a:r>
            <a:r>
              <a:rPr lang="ru-RU" sz="3200" dirty="0"/>
              <a:t>БЮДЖЕТА</a:t>
            </a:r>
          </a:p>
        </p:txBody>
      </p:sp>
    </p:spTree>
    <p:extLst>
      <p:ext uri="{BB962C8B-B14F-4D97-AF65-F5344CB8AC3E}">
        <p14:creationId xmlns:p14="http://schemas.microsoft.com/office/powerpoint/2010/main" val="20604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566745"/>
              </p:ext>
            </p:extLst>
          </p:nvPr>
        </p:nvGraphicFramePr>
        <p:xfrm>
          <a:off x="827584" y="2276872"/>
          <a:ext cx="7408862" cy="406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ДИНАМИКА РАСХОДОВ БЮДЖЕТА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6961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363938"/>
              </p:ext>
            </p:extLst>
          </p:nvPr>
        </p:nvGraphicFramePr>
        <p:xfrm>
          <a:off x="395536" y="980728"/>
          <a:ext cx="842493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СТРУКТУРА РАСХОДОВ БЮДЖЕТА В 2019Г.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8497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649476"/>
              </p:ext>
            </p:extLst>
          </p:nvPr>
        </p:nvGraphicFramePr>
        <p:xfrm>
          <a:off x="251520" y="908720"/>
          <a:ext cx="8640960" cy="5882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47884"/>
                <a:gridCol w="1427710"/>
                <a:gridCol w="1511693"/>
                <a:gridCol w="1553673"/>
              </a:tblGrid>
              <a:tr h="56711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программы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2019г.</a:t>
                      </a:r>
                    </a:p>
                    <a:p>
                      <a:pPr algn="ctr"/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2020г.</a:t>
                      </a:r>
                    </a:p>
                    <a:p>
                      <a:pPr algn="ctr"/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2021г. </a:t>
                      </a:r>
                      <a:r>
                        <a:rPr lang="ru-RU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2680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социальной сферы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Липецкой области Российской Федерации на 2014-2024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17382,6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19300,6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19800,6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58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населения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Федерации качественным жильем, инфраструктурой и услугами ЖКХ на 2014-2024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46251,2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44869,4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47131,2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58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общественной безопасности населения и территории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2014-2024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58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деятельности органов местного самоуправления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2014-2024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15496,3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15494,5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15491,5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7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АПК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(аппаратно-программный комплекс) «Безопасный город на 2016-2024 годы»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58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в городском поселении город Усмань 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2018-2024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7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 бюджета городского поселения город Усмань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3255,4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7909,2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19103,7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7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88386,5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90174,7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104128,0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РАСХОДЫ БЮДЖЕТА В РАЗРЕЗЕ МУНИЦИПАЛЬНЫХ ПРОГРАММ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8998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702807"/>
              </p:ext>
            </p:extLst>
          </p:nvPr>
        </p:nvGraphicFramePr>
        <p:xfrm>
          <a:off x="251520" y="1124744"/>
          <a:ext cx="8712968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СТРУКТУРА РАСХОДОВ НА 2019 ГОД В РАЗРЕЗЕ МУНИЦИПАЛЬНЫХ ПРОГРАММ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06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kontakty-penoiz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8504435" cy="30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268760"/>
            <a:ext cx="864096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 финансов и экономики администрации города Усмани Липецкой области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399373, Липецкая область, г. Усмань, ул. Ленина, 40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2-23-02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Факс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2-23-02</a:t>
            </a:r>
          </a:p>
          <a:p>
            <a:pPr marL="0" indent="0" algn="ctr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1219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@usman.lipetsk.ru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/>
              <a:t>КОНТАКТНАЯ ИНФОРМАЦИЯ</a:t>
            </a:r>
            <a:endParaRPr lang="ru-RU" sz="3600" u="sng" dirty="0"/>
          </a:p>
        </p:txBody>
      </p:sp>
    </p:spTree>
    <p:extLst>
      <p:ext uri="{BB962C8B-B14F-4D97-AF65-F5344CB8AC3E}">
        <p14:creationId xmlns:p14="http://schemas.microsoft.com/office/powerpoint/2010/main" val="28606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53285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 »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проекта одного из главных финансовых документов – бюджетом городского поселения город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Усмань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 Российской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 на 2019 год и на плановый период 2020 и 2021 годов. Представленная информация предназначена для широкого круга пользователей и будет интересна и полезна всему населению, так как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городского поселения город Усмань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затрагивает интересы каждого жителя города. Мы постарались в доступной и понятной форме для граждан, показать основные показатели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городского поселения город Усмань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 Российской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Федерации.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 городе Усмани.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ЧТО ТАКОЕ «БЮДЖЕТ ДЛЯ ГРАЖДАН»?</a:t>
            </a:r>
            <a:endParaRPr lang="ru-RU" sz="4000" dirty="0"/>
          </a:p>
        </p:txBody>
      </p:sp>
      <p:pic>
        <p:nvPicPr>
          <p:cNvPr id="2050" name="Picture 2" descr="C:\Users\User\Desktop\slid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69598"/>
            <a:ext cx="3384376" cy="24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3dbbd761b7d545a9a8fdd74b0595625a_900x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69598"/>
            <a:ext cx="3672408" cy="228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6">
        <p14:switch dir="r"/>
      </p:transition>
    </mc:Choice>
    <mc:Fallback xmlns="">
      <p:transition spd="slow" advTm="52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план доходов и расходов на определенный период. 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Для выполнения своих задач государству </a:t>
            </a:r>
          </a:p>
          <a:p>
            <a:pPr marL="0" indent="0" algn="r">
              <a:buNone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публично-правовым образованиям) необходим бюджет,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 формируется за счет сбора налогов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других платежей, направляемых на финансирование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бюджетных расходов.</a:t>
            </a: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ЧТО ТАКОЕ БЮДЖЕТ? </a:t>
            </a:r>
            <a:endParaRPr lang="ru-RU" sz="3600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467544" y="1772816"/>
            <a:ext cx="2520280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Со старонормандского</a:t>
            </a:r>
            <a:r>
              <a:rPr lang="ru-RU" sz="1400" i="1" dirty="0"/>
              <a:t> </a:t>
            </a:r>
            <a:r>
              <a:rPr lang="ru-RU" sz="1400" i="1" dirty="0" smtClean="0"/>
              <a:t> buogette – сумка</a:t>
            </a:r>
            <a:r>
              <a:rPr lang="ru-RU" sz="1400" i="1" dirty="0"/>
              <a:t>, кошелёк</a:t>
            </a:r>
          </a:p>
        </p:txBody>
      </p:sp>
      <p:pic>
        <p:nvPicPr>
          <p:cNvPr id="3074" name="Picture 2" descr="C:\Users\User\Desktop\d0ba68b5fb8b0c5a5562afe0a60357d270b269cd6f1ee66ab2501589b607316b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54976"/>
            <a:ext cx="3108213" cy="20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DqnaOMJWkAEVl_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69160"/>
            <a:ext cx="3600400" cy="17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3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53">
        <p14:ferris dir="l"/>
      </p:transition>
    </mc:Choice>
    <mc:Fallback xmlns="">
      <p:transition spd="slow" advClick="0" advTm="54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4a3a5731360f1c393166e832d84ceb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6624736" cy="42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ВИДЫ БЮДЖЕТОВ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158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84">
        <p14:conveyor dir="l"/>
      </p:transition>
    </mc:Choice>
    <mc:Fallback xmlns="">
      <p:transition spd="slow" advTm="61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4" y="1340768"/>
            <a:ext cx="7408333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Доходы – Расходы = Дефицит (Профицит)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                                  Расходы                                                         Доходы                                   Расходы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ОСНОВНЫЕ ПАРАМЕТРЫ БЮДЖЕТА</a:t>
            </a:r>
            <a:endParaRPr lang="ru-RU" sz="3600" dirty="0"/>
          </a:p>
        </p:txBody>
      </p:sp>
      <p:pic>
        <p:nvPicPr>
          <p:cNvPr id="5125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объединение 3"/>
          <p:cNvSpPr/>
          <p:nvPr/>
        </p:nvSpPr>
        <p:spPr>
          <a:xfrm>
            <a:off x="1066041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Дефицит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(расходы больше доходов)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(-)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5148064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Профицит (доходы больше расходов)</a:t>
            </a:r>
          </a:p>
          <a:p>
            <a:pPr algn="ctr"/>
            <a:r>
              <a:rPr lang="ru-RU" sz="1200" b="1" dirty="0" smtClean="0"/>
              <a:t>(+)</a:t>
            </a:r>
            <a:endParaRPr lang="ru-RU" sz="1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0841" y="5517232"/>
            <a:ext cx="3001903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 принимается решение  об источниках покрытия  дефицита.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0072" y="5517232"/>
            <a:ext cx="3052922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решение, как их использовать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97">
        <p:split orient="vert"/>
      </p:transition>
    </mc:Choice>
    <mc:Fallback xmlns="">
      <p:transition spd="slow" advTm="249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ДОХОДЫ И РАСХОДЫ БЮДЖЕТА</a:t>
            </a:r>
            <a:endParaRPr lang="ru-RU" sz="3600" dirty="0"/>
          </a:p>
        </p:txBody>
      </p:sp>
      <p:pic>
        <p:nvPicPr>
          <p:cNvPr id="1026" name="Picture 2" descr="C:\Users\User\Desktop\usn-dohody-minus-rashody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474865"/>
            <a:ext cx="3960439" cy="22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60848"/>
            <a:ext cx="3960440" cy="24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813017298-Kratkoe_opredelenie_rashodov_iz_gosudarstvennogo_byudzhe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4127619"/>
            <a:ext cx="3888432" cy="259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Картинки (бюджет для граждан)\h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2522005"/>
            <a:ext cx="3695826" cy="16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733">
        <p:circle/>
      </p:transition>
    </mc:Choice>
    <mc:Fallback xmlns="">
      <p:transition spd="slow" advTm="473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ДОХОДЫ И РАСХОДЫ БЮДЖЕТА</a:t>
            </a:r>
            <a:endParaRPr lang="ru-RU" sz="3600" dirty="0"/>
          </a:p>
        </p:txBody>
      </p:sp>
      <p:pic>
        <p:nvPicPr>
          <p:cNvPr id="2050" name="Picture 2" descr="C:\Users\User\Desktop\budget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564904"/>
            <a:ext cx="856895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228">
        <p14:flip dir="r"/>
      </p:transition>
    </mc:Choice>
    <mc:Fallback xmlns="">
      <p:transition spd="slow" advTm="72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понимается 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ВИДЫ НАЛОГОВЫХ ДОХОДОВ</a:t>
            </a:r>
            <a:endParaRPr lang="ru-RU" sz="3600" dirty="0"/>
          </a:p>
        </p:txBody>
      </p:sp>
      <p:pic>
        <p:nvPicPr>
          <p:cNvPr id="3074" name="Picture 2" descr="C:\Users\User\Desktop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86042"/>
            <a:ext cx="6861968" cy="375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56937"/>
            <a:ext cx="2304256" cy="11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1">
        <p:wheel spokes="1"/>
      </p:transition>
    </mc:Choice>
    <mc:Fallback xmlns="">
      <p:transition spd="slow" advTm="8731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ЭФФЕКТИВНОСТЬ БЮДЖЕТНЫХ </a:t>
            </a:r>
            <a:r>
              <a:rPr lang="ru-RU" sz="3600" dirty="0"/>
              <a:t>РАСХОДОВ - </a:t>
            </a:r>
            <a:r>
              <a:rPr lang="ru-RU" sz="1800" dirty="0">
                <a:solidFill>
                  <a:schemeClr val="tx1"/>
                </a:solidFill>
              </a:rPr>
              <a:t>это  достижение  наилучшего  результата  с  использованием  определенного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бюджетом объема средств.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7" y="2348880"/>
            <a:ext cx="8568953" cy="43924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повышению эффективности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бюджетных расходов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446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2415">
            <a:off x="6623006" y="3818911"/>
            <a:ext cx="2376264" cy="13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1732" y="3212976"/>
            <a:ext cx="6770548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повышение эффективности и результативности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имеющихся инструментов программно-целевого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управления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бюджетирования;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732" y="3717032"/>
            <a:ext cx="67705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2) создание условий для повышения качества предоставления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услуг;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732" y="4221088"/>
            <a:ext cx="6770548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3) повышение эффективности процедур проведения муниципальных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закупок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732" y="4653136"/>
            <a:ext cx="677054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совершенствование процедур предварительного и последующего контроля,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том числе уточнение порядка и содержания мер принуждения к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нарушениям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финансово-бюджетной сфере;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732" y="5373216"/>
            <a:ext cx="677054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5) обеспечение широкого вовлечения граждан в процедуры обсуждения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принятия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конкретных бюджетных решений, общественного контроля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их эффективности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результативности.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424828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501">
        <p:checker/>
      </p:transition>
    </mc:Choice>
    <mc:Fallback xmlns="">
      <p:transition spd="slow" advTm="5501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1590</TotalTime>
  <Words>1046</Words>
  <Application>Microsoft Office PowerPoint</Application>
  <PresentationFormat>Экран (4:3)</PresentationFormat>
  <Paragraphs>312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Бюджет для граждан на  2019-2021 годы</vt:lpstr>
      <vt:lpstr>ЧТО ТАКОЕ «БЮДЖЕТ ДЛЯ ГРАЖДАН»?</vt:lpstr>
      <vt:lpstr>ЧТО ТАКОЕ БЮДЖЕТ? </vt:lpstr>
      <vt:lpstr>ВИДЫ БЮДЖЕТОВ</vt:lpstr>
      <vt:lpstr>ОСНОВНЫЕ ПАРАМЕТРЫ БЮДЖЕТА</vt:lpstr>
      <vt:lpstr>ДОХОДЫ И РАСХОДЫ БЮДЖЕТА</vt:lpstr>
      <vt:lpstr>ДОХОДЫ И РАСХОДЫ БЮДЖЕТА</vt:lpstr>
      <vt:lpstr>ВИДЫ НАЛОГОВЫХ ДОХОДОВ</vt:lpstr>
      <vt:lpstr>ЭФФЕКТИВНОСТЬ БЮДЖЕТНЫХ РАСХОДОВ - это  достижение  наилучшего  результата  с  использованием  определенного бюджетом объема средств.  </vt:lpstr>
      <vt:lpstr>ДОХОДЫ БЮДЖЕТА</vt:lpstr>
      <vt:lpstr>ДОХОДЫ БЮДЖЕТА</vt:lpstr>
      <vt:lpstr>ДИНАМИКА ДОХОДОВ БЮДЖЕТА</vt:lpstr>
      <vt:lpstr>РАСХОДЫ БЮДЖЕТА ПО РАЗДЕЛАМ, ПОДРАЗДЕЛАМ КЛАССИФИКАЦИИ РАСХОДОВ БЮДЖЕТА</vt:lpstr>
      <vt:lpstr>РАСХОДЫ БЮДЖЕТА ПО РАЗДЕЛАМ, ПОДРАЗДЕЛАМ КЛАССИФИКАЦИИ РАСХОДОВ БЮДЖЕТА</vt:lpstr>
      <vt:lpstr>ДИНАМИКА РАСХОДОВ БЮДЖЕТА</vt:lpstr>
      <vt:lpstr>СТРУКТУРА РАСХОДОВ БЮДЖЕТА В 2019Г.</vt:lpstr>
      <vt:lpstr>РАСХОДЫ БЮДЖЕТА В РАЗРЕЗЕ МУНИЦИПАЛЬНЫХ ПРОГРАММ</vt:lpstr>
      <vt:lpstr>СТРУКТУРА РАСХОДОВ НА 2019 ГОД В РАЗРЕЗЕ МУНИЦИПАЛЬНЫХ ПРОГРАММ 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Бюбжет для граждан</dc:title>
  <dc:creator>User</dc:creator>
  <cp:lastModifiedBy>User</cp:lastModifiedBy>
  <cp:revision>158</cp:revision>
  <cp:lastPrinted>2019-01-23T10:05:23Z</cp:lastPrinted>
  <dcterms:created xsi:type="dcterms:W3CDTF">2018-12-18T06:46:22Z</dcterms:created>
  <dcterms:modified xsi:type="dcterms:W3CDTF">2019-01-23T10:05:51Z</dcterms:modified>
</cp:coreProperties>
</file>